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58"/>
  </p:notesMasterIdLst>
  <p:handoutMasterIdLst>
    <p:handoutMasterId r:id="rId59"/>
  </p:handoutMasterIdLst>
  <p:sldIdLst>
    <p:sldId id="394" r:id="rId2"/>
    <p:sldId id="875" r:id="rId3"/>
    <p:sldId id="537" r:id="rId4"/>
    <p:sldId id="693" r:id="rId5"/>
    <p:sldId id="564" r:id="rId6"/>
    <p:sldId id="540" r:id="rId7"/>
    <p:sldId id="744" r:id="rId8"/>
    <p:sldId id="542" r:id="rId9"/>
    <p:sldId id="543" r:id="rId10"/>
    <p:sldId id="544" r:id="rId11"/>
    <p:sldId id="715" r:id="rId12"/>
    <p:sldId id="716" r:id="rId13"/>
    <p:sldId id="671" r:id="rId14"/>
    <p:sldId id="549" r:id="rId15"/>
    <p:sldId id="302" r:id="rId16"/>
    <p:sldId id="551" r:id="rId17"/>
    <p:sldId id="552" r:id="rId18"/>
    <p:sldId id="876" r:id="rId19"/>
    <p:sldId id="673" r:id="rId20"/>
    <p:sldId id="553" r:id="rId21"/>
    <p:sldId id="554" r:id="rId22"/>
    <p:sldId id="555" r:id="rId23"/>
    <p:sldId id="674" r:id="rId24"/>
    <p:sldId id="536" r:id="rId25"/>
    <p:sldId id="556" r:id="rId26"/>
    <p:sldId id="878" r:id="rId27"/>
    <p:sldId id="877" r:id="rId28"/>
    <p:sldId id="558" r:id="rId29"/>
    <p:sldId id="559" r:id="rId30"/>
    <p:sldId id="560" r:id="rId31"/>
    <p:sldId id="561" r:id="rId32"/>
    <p:sldId id="562" r:id="rId33"/>
    <p:sldId id="689" r:id="rId34"/>
    <p:sldId id="879" r:id="rId35"/>
    <p:sldId id="688" r:id="rId36"/>
    <p:sldId id="563" r:id="rId37"/>
    <p:sldId id="598" r:id="rId38"/>
    <p:sldId id="281" r:id="rId39"/>
    <p:sldId id="588" r:id="rId40"/>
    <p:sldId id="565" r:id="rId41"/>
    <p:sldId id="260" r:id="rId42"/>
    <p:sldId id="262" r:id="rId43"/>
    <p:sldId id="683" r:id="rId44"/>
    <p:sldId id="279" r:id="rId45"/>
    <p:sldId id="613" r:id="rId46"/>
    <p:sldId id="576" r:id="rId47"/>
    <p:sldId id="687" r:id="rId48"/>
    <p:sldId id="710" r:id="rId49"/>
    <p:sldId id="712" r:id="rId50"/>
    <p:sldId id="711" r:id="rId51"/>
    <p:sldId id="713" r:id="rId52"/>
    <p:sldId id="298" r:id="rId53"/>
    <p:sldId id="756" r:id="rId54"/>
    <p:sldId id="880" r:id="rId55"/>
    <p:sldId id="745" r:id="rId56"/>
    <p:sldId id="49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F76BF5F-AF39-45A2-97F2-5E2CE10A2BEA}">
          <p14:sldIdLst>
            <p14:sldId id="394"/>
            <p14:sldId id="875"/>
            <p14:sldId id="537"/>
          </p14:sldIdLst>
        </p14:section>
        <p14:section name="Software Development Lifecycle (SDLC)" id="{C202F583-847C-459F-A9A8-09669BA86D86}">
          <p14:sldIdLst>
            <p14:sldId id="693"/>
            <p14:sldId id="564"/>
            <p14:sldId id="540"/>
            <p14:sldId id="744"/>
          </p14:sldIdLst>
        </p14:section>
        <p14:section name="Software Requirements" id="{AD6BEA80-A74C-4E36-ABBC-3D13914DC590}">
          <p14:sldIdLst>
            <p14:sldId id="542"/>
            <p14:sldId id="543"/>
            <p14:sldId id="544"/>
            <p14:sldId id="715"/>
            <p14:sldId id="716"/>
            <p14:sldId id="671"/>
            <p14:sldId id="549"/>
            <p14:sldId id="302"/>
          </p14:sldIdLst>
        </p14:section>
        <p14:section name="Software Architecture and Design" id="{D6BAA6FB-FA4E-42E9-9FEC-CB32BECA5B33}">
          <p14:sldIdLst>
            <p14:sldId id="551"/>
            <p14:sldId id="552"/>
            <p14:sldId id="876"/>
            <p14:sldId id="673"/>
            <p14:sldId id="553"/>
            <p14:sldId id="554"/>
            <p14:sldId id="555"/>
            <p14:sldId id="674"/>
            <p14:sldId id="536"/>
            <p14:sldId id="556"/>
            <p14:sldId id="878"/>
            <p14:sldId id="877"/>
          </p14:sldIdLst>
        </p14:section>
        <p14:section name="Software Construction" id="{26E3BFBE-E818-47B4-B33A-17A219AA78B4}">
          <p14:sldIdLst>
            <p14:sldId id="558"/>
            <p14:sldId id="559"/>
            <p14:sldId id="560"/>
            <p14:sldId id="561"/>
            <p14:sldId id="562"/>
            <p14:sldId id="689"/>
            <p14:sldId id="879"/>
            <p14:sldId id="688"/>
            <p14:sldId id="563"/>
            <p14:sldId id="598"/>
            <p14:sldId id="281"/>
            <p14:sldId id="588"/>
          </p14:sldIdLst>
        </p14:section>
        <p14:section name="Software Quality Assurance (QA)" id="{3EC2EA6D-BCF1-4C1E-A382-9E2818EA3C26}">
          <p14:sldIdLst>
            <p14:sldId id="565"/>
            <p14:sldId id="260"/>
            <p14:sldId id="262"/>
            <p14:sldId id="683"/>
            <p14:sldId id="279"/>
            <p14:sldId id="613"/>
          </p14:sldIdLst>
        </p14:section>
        <p14:section name="Deployment and Maintenance" id="{BB64BC7E-1484-44C9-A351-DE22E1A070F6}">
          <p14:sldIdLst>
            <p14:sldId id="576"/>
            <p14:sldId id="687"/>
            <p14:sldId id="710"/>
            <p14:sldId id="712"/>
            <p14:sldId id="711"/>
            <p14:sldId id="713"/>
          </p14:sldIdLst>
        </p14:section>
        <p14:section name="Conclusion" id="{C6053BDE-F6A8-453F-BC60-F0886ADDDBB9}">
          <p14:sldIdLst>
            <p14:sldId id="298"/>
            <p14:sldId id="756"/>
            <p14:sldId id="880"/>
            <p14:sldId id="745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232DE-2511-49A3-B33B-FD78A94CD8E3}" v="22" dt="2019-12-04T16:40:36.347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89" autoAdjust="0"/>
    <p:restoredTop sz="95226" autoAdjust="0"/>
  </p:normalViewPr>
  <p:slideViewPr>
    <p:cSldViewPr showGuides="1">
      <p:cViewPr varScale="1">
        <p:scale>
          <a:sx n="41" d="100"/>
          <a:sy n="41" d="100"/>
        </p:scale>
        <p:origin x="67" y="1061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66"/>
    </p:cViewPr>
  </p:sorterViewPr>
  <p:notesViewPr>
    <p:cSldViewPr>
      <p:cViewPr varScale="1">
        <p:scale>
          <a:sx n="62" d="100"/>
          <a:sy n="62" d="100"/>
        </p:scale>
        <p:origin x="3154" y="72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3.9.2025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03-Sep-25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B30154E-32DE-59D8-C8AE-F187AB3E9F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99617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5A9E1B78-090C-4495-A544-564762F64356}" type="datetime1">
              <a:rPr lang="en-US"/>
              <a:pPr/>
              <a:t>03-Sep-25</a:t>
            </a:fld>
            <a:r>
              <a:rPr lang="en-US" dirty="0"/>
              <a:t>07/16/96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6F2B4-97D4-4CEE-8328-A539E3E74013}" type="slidenum">
              <a:rPr lang="en-US"/>
              <a:pPr/>
              <a:t>40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6CD8B2D-1777-4CC3-3DCC-145BED1361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636303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sz="1200" b="1" dirty="0"/>
              <a:t>Software quality assurance</a:t>
            </a:r>
            <a:r>
              <a:rPr lang="en-US" sz="1200" dirty="0"/>
              <a:t> (QA) aims to </a:t>
            </a:r>
            <a:r>
              <a:rPr lang="en-US" dirty="0">
                <a:solidFill>
                  <a:schemeClr val="bg1"/>
                </a:solidFill>
              </a:rPr>
              <a:t>assure</a:t>
            </a:r>
            <a:r>
              <a:rPr lang="en-US" dirty="0"/>
              <a:t> that: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software</a:t>
            </a:r>
            <a:r>
              <a:rPr lang="en-US" b="1" dirty="0"/>
              <a:t> works correctly</a:t>
            </a:r>
            <a:r>
              <a:rPr lang="en-US" dirty="0"/>
              <a:t>,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is </a:t>
            </a:r>
            <a:r>
              <a:rPr lang="en-US" b="1" dirty="0"/>
              <a:t>free of </a:t>
            </a:r>
            <a:r>
              <a:rPr lang="en-US" b="1" dirty="0">
                <a:solidFill>
                  <a:schemeClr val="bg1"/>
                </a:solidFill>
              </a:rPr>
              <a:t>bugs </a:t>
            </a:r>
            <a:r>
              <a:rPr lang="en-US" b="0" dirty="0">
                <a:solidFill>
                  <a:schemeClr val="bg1"/>
                </a:solidFill>
              </a:rPr>
              <a:t>(</a:t>
            </a: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b="0" dirty="0">
                <a:solidFill>
                  <a:schemeClr val="bg1"/>
                </a:solidFill>
              </a:rPr>
              <a:t>),</a:t>
            </a:r>
            <a:endParaRPr lang="en-US" b="1" dirty="0">
              <a:solidFill>
                <a:schemeClr val="bg1"/>
              </a:solidFill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and behaves as intended.</a:t>
            </a:r>
          </a:p>
          <a:p>
            <a:pPr>
              <a:buClr>
                <a:schemeClr val="tx1"/>
              </a:buClr>
            </a:pPr>
            <a:r>
              <a:rPr lang="en-US" dirty="0"/>
              <a:t>Software QA is an </a:t>
            </a:r>
            <a:r>
              <a:rPr lang="en-US" b="1" dirty="0"/>
              <a:t>engineering discipline</a:t>
            </a:r>
            <a:r>
              <a:rPr lang="en-US" dirty="0"/>
              <a:t>,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which applies principles, practices, processes and tools to ensure the software quality.</a:t>
            </a:r>
          </a:p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dirty="0"/>
              <a:t>Professionals who implement and maintain QA processes are called "</a:t>
            </a:r>
            <a:r>
              <a:rPr lang="en-US" b="1" dirty="0"/>
              <a:t>QA engineers</a:t>
            </a:r>
            <a:r>
              <a:rPr lang="en-US" dirty="0"/>
              <a:t>".</a:t>
            </a:r>
          </a:p>
          <a:p>
            <a:pPr lvl="0">
              <a:buClr>
                <a:schemeClr val="tx1"/>
              </a:buClr>
            </a:pPr>
            <a:endParaRPr lang="en-US" dirty="0"/>
          </a:p>
          <a:p>
            <a:pPr lvl="0">
              <a:buClr>
                <a:schemeClr val="tx1"/>
              </a:buClr>
            </a:pPr>
            <a:r>
              <a:rPr lang="en-US" b="1" dirty="0"/>
              <a:t>QA engineering</a:t>
            </a:r>
            <a:r>
              <a:rPr lang="en-US" dirty="0"/>
              <a:t> aims to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find the defects</a:t>
            </a:r>
            <a:r>
              <a:rPr lang="bg-BG" b="1" dirty="0"/>
              <a:t> </a:t>
            </a:r>
            <a:r>
              <a:rPr lang="en-US" dirty="0"/>
              <a:t>and problems in the software development</a:t>
            </a:r>
            <a:r>
              <a:rPr lang="bg-BG" dirty="0"/>
              <a:t>,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earlier in the software development process,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before they reach the end-users.</a:t>
            </a:r>
          </a:p>
          <a:p>
            <a:pPr lvl="0">
              <a:buClr>
                <a:schemeClr val="tx1"/>
              </a:buClr>
            </a:pPr>
            <a:r>
              <a:rPr lang="en-US" dirty="0"/>
              <a:t>Software is being </a:t>
            </a:r>
            <a:r>
              <a:rPr lang="en-US" b="1" dirty="0"/>
              <a:t>tested </a:t>
            </a:r>
            <a:r>
              <a:rPr lang="en-US" dirty="0"/>
              <a:t>and </a:t>
            </a:r>
            <a:r>
              <a:rPr lang="en-US" b="1" dirty="0"/>
              <a:t>inspected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and the development process is being </a:t>
            </a:r>
            <a:r>
              <a:rPr lang="en-US" b="1" dirty="0"/>
              <a:t>monitored </a:t>
            </a:r>
            <a:r>
              <a:rPr lang="en-US" dirty="0"/>
              <a:t>and </a:t>
            </a:r>
            <a:r>
              <a:rPr lang="en-US" b="1" dirty="0"/>
              <a:t>tracked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in order to </a:t>
            </a:r>
            <a:r>
              <a:rPr lang="en-US" b="1" dirty="0"/>
              <a:t>find issues</a:t>
            </a:r>
            <a:r>
              <a:rPr lang="en-US" dirty="0"/>
              <a:t> (which are also called bugs, defects or problems),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and to report and track them until they </a:t>
            </a:r>
            <a:r>
              <a:rPr lang="en-US" b="1" dirty="0"/>
              <a:t>get fixed</a:t>
            </a:r>
            <a:r>
              <a:rPr lang="en-US" dirty="0"/>
              <a:t>.</a:t>
            </a:r>
          </a:p>
          <a:p>
            <a:pPr lvl="0">
              <a:buClr>
                <a:schemeClr val="tx1"/>
              </a:buClr>
            </a:pPr>
            <a:r>
              <a:rPr lang="en-US" b="1" dirty="0"/>
              <a:t>Defects </a:t>
            </a:r>
            <a:r>
              <a:rPr lang="en-US" b="0" dirty="0"/>
              <a:t>and other issues </a:t>
            </a:r>
            <a:r>
              <a:rPr lang="en-US" dirty="0"/>
              <a:t>are reported and tracked through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bug tracking system</a:t>
            </a:r>
            <a:r>
              <a:rPr lang="en-US" dirty="0">
                <a:solidFill>
                  <a:schemeClr val="bg1"/>
                </a:solidFill>
              </a:rPr>
              <a:t> (also called </a:t>
            </a:r>
            <a:r>
              <a:rPr lang="en-US" b="1" dirty="0">
                <a:solidFill>
                  <a:schemeClr val="bg1"/>
                </a:solidFill>
              </a:rPr>
              <a:t>issue tracker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pPr marL="0" lv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In the bug tracking system issues are first </a:t>
            </a:r>
            <a:r>
              <a:rPr lang="en-US" b="1" dirty="0">
                <a:solidFill>
                  <a:schemeClr val="bg1"/>
                </a:solidFill>
              </a:rPr>
              <a:t>logged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then developers work and </a:t>
            </a:r>
            <a:r>
              <a:rPr lang="en-US" b="1" dirty="0">
                <a:solidFill>
                  <a:schemeClr val="bg1"/>
                </a:solidFill>
              </a:rPr>
              <a:t>fix them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and finally the QA engineers </a:t>
            </a:r>
            <a:r>
              <a:rPr lang="en-US" b="1" dirty="0">
                <a:solidFill>
                  <a:schemeClr val="bg1"/>
                </a:solidFill>
              </a:rPr>
              <a:t>verify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b="1" dirty="0">
                <a:solidFill>
                  <a:schemeClr val="bg1"/>
                </a:solidFill>
              </a:rPr>
              <a:t>close </a:t>
            </a:r>
            <a:r>
              <a:rPr lang="en-US" dirty="0">
                <a:solidFill>
                  <a:schemeClr val="bg1"/>
                </a:solidFill>
              </a:rPr>
              <a:t>them.</a:t>
            </a:r>
          </a:p>
          <a:p>
            <a:pPr lvl="0">
              <a:buClr>
                <a:schemeClr val="tx1"/>
              </a:buClr>
            </a:pPr>
            <a:endParaRPr lang="en-US" dirty="0">
              <a:solidFill>
                <a:schemeClr val="bg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dirty="0">
                <a:solidFill>
                  <a:schemeClr val="bg1"/>
                </a:solidFill>
              </a:rPr>
              <a:t>The software </a:t>
            </a:r>
            <a:r>
              <a:rPr lang="en-US" b="1" dirty="0">
                <a:solidFill>
                  <a:schemeClr val="bg1"/>
                </a:solidFill>
              </a:rPr>
              <a:t>QA activities </a:t>
            </a:r>
            <a:r>
              <a:rPr lang="en-US" dirty="0">
                <a:solidFill>
                  <a:schemeClr val="bg1"/>
                </a:solidFill>
              </a:rPr>
              <a:t>(such as software testing, bug reporting and tracking and test automation)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are p</a:t>
            </a:r>
            <a:r>
              <a:rPr lang="en-US" dirty="0"/>
              <a:t>erformed by the </a:t>
            </a:r>
            <a:r>
              <a:rPr lang="en-US" b="1" dirty="0"/>
              <a:t>Quality Assurance engineers</a:t>
            </a:r>
            <a:r>
              <a:rPr lang="en-US" dirty="0"/>
              <a:t> (</a:t>
            </a:r>
            <a:r>
              <a:rPr lang="en-US" dirty="0">
                <a:solidFill>
                  <a:schemeClr val="bg1"/>
                </a:solidFill>
              </a:rPr>
              <a:t>QA engineers</a:t>
            </a:r>
            <a:r>
              <a:rPr lang="en-US" dirty="0"/>
              <a:t>).</a:t>
            </a:r>
          </a:p>
          <a:p>
            <a:pPr>
              <a:buClr>
                <a:schemeClr val="tx1"/>
              </a:buClr>
            </a:pPr>
            <a:r>
              <a:rPr lang="en-US" b="1" dirty="0"/>
              <a:t>QA engineers </a:t>
            </a:r>
            <a:r>
              <a:rPr lang="en-US" dirty="0"/>
              <a:t>are technical members of the development team,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who are responsible for the </a:t>
            </a:r>
            <a:r>
              <a:rPr lang="en-US" b="1" dirty="0"/>
              <a:t>software quality</a:t>
            </a:r>
            <a:r>
              <a:rPr lang="en-US" dirty="0"/>
              <a:t>.</a:t>
            </a:r>
          </a:p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 dirty="0"/>
              <a:t>QA engineers </a:t>
            </a:r>
            <a:r>
              <a:rPr lang="en-US" dirty="0"/>
              <a:t>plan, design, automate and execute </a:t>
            </a:r>
            <a:r>
              <a:rPr lang="en-US" b="1" dirty="0"/>
              <a:t>tests</a:t>
            </a:r>
            <a:r>
              <a:rPr lang="en-US" dirty="0"/>
              <a:t> and review the test results.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When an </a:t>
            </a:r>
            <a:r>
              <a:rPr lang="en-US" b="1" dirty="0"/>
              <a:t>issue </a:t>
            </a:r>
            <a:r>
              <a:rPr lang="en-US" dirty="0"/>
              <a:t>is found, it is reported in the issue tracking system and is tracked until resolved.</a:t>
            </a:r>
          </a:p>
          <a:p>
            <a:pPr>
              <a:buClr>
                <a:schemeClr val="tx1"/>
              </a:buClr>
            </a:pPr>
            <a:r>
              <a:rPr lang="en-US" b="1" dirty="0"/>
              <a:t>QA engineers</a:t>
            </a:r>
            <a:r>
              <a:rPr lang="en-US" b="0" dirty="0"/>
              <a:t>, together with developers </a:t>
            </a:r>
            <a:r>
              <a:rPr lang="en-US" dirty="0"/>
              <a:t>implement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/>
              <a:t>the process of </a:t>
            </a:r>
            <a:r>
              <a:rPr lang="en-US" b="1" dirty="0"/>
              <a:t>automated testing</a:t>
            </a:r>
            <a:r>
              <a:rPr lang="en-US" dirty="0"/>
              <a:t>, continuous integration and continuous delivery</a:t>
            </a:r>
            <a:r>
              <a:rPr lang="bg-BG" dirty="0"/>
              <a:t>.</a:t>
            </a: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Most of the QA work is </a:t>
            </a:r>
            <a:r>
              <a:rPr lang="en-US" b="1" dirty="0">
                <a:solidFill>
                  <a:schemeClr val="bg1"/>
                </a:solidFill>
              </a:rPr>
              <a:t>software testing</a:t>
            </a:r>
            <a:r>
              <a:rPr lang="en-US" b="0" dirty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Software testing </a:t>
            </a:r>
            <a:r>
              <a:rPr lang="en-US" b="0" dirty="0">
                <a:solidFill>
                  <a:schemeClr val="bg1"/>
                </a:solidFill>
              </a:rPr>
              <a:t>is the process of examining the software with set of </a:t>
            </a:r>
            <a:r>
              <a:rPr lang="en-US" b="1" dirty="0">
                <a:solidFill>
                  <a:schemeClr val="bg1"/>
                </a:solidFill>
              </a:rPr>
              <a:t>tests </a:t>
            </a:r>
            <a:r>
              <a:rPr lang="en-US" b="0" dirty="0">
                <a:solidFill>
                  <a:schemeClr val="bg1"/>
                </a:solidFill>
              </a:rPr>
              <a:t>to ensure the it works correctly and is bug free.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 techniques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include the process of executing a program, service,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application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or system with the intent of finding software bugs  (errors or other defects) and verifying that the software product is fit for use.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Testing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can be performed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manually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by hand or can be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automated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(programmed as script).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Testing can cover a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single function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or component, the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integration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between several components</a:t>
            </a:r>
            <a:r>
              <a:rPr lang="bg-BG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or the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entire system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Testing can be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black-box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(testing without looking inside the code) or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white-box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(read the code and test suspicious pieces of it).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Testing can be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functional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(test certain use-case) or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non-functional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(test the performance, compatibility or security).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endParaRPr lang="en-US" b="1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Manual</a:t>
            </a:r>
            <a:r>
              <a:rPr lang="en-US" b="1" dirty="0"/>
              <a:t> testing</a:t>
            </a:r>
            <a:r>
              <a:rPr lang="en-US" dirty="0"/>
              <a:t> is "testing by hand".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It consists mainly of "</a:t>
            </a:r>
            <a:r>
              <a:rPr lang="en-US" b="1" dirty="0"/>
              <a:t>clicking </a:t>
            </a:r>
            <a:r>
              <a:rPr lang="en-US" dirty="0"/>
              <a:t>on the user interface, </a:t>
            </a:r>
            <a:r>
              <a:rPr lang="en-US" b="1" dirty="0"/>
              <a:t>filling </a:t>
            </a:r>
            <a:r>
              <a:rPr lang="en-US" dirty="0"/>
              <a:t>the forms and checking the </a:t>
            </a:r>
            <a:r>
              <a:rPr lang="en-US" b="1" dirty="0"/>
              <a:t>results</a:t>
            </a:r>
            <a:r>
              <a:rPr lang="en-US" dirty="0"/>
              <a:t>".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Manual testing </a:t>
            </a:r>
            <a:r>
              <a:rPr lang="en-US" dirty="0"/>
              <a:t>is preferred for testing quality aspects, which cannot be easily automated, such as:</a:t>
            </a:r>
          </a:p>
          <a:p>
            <a:pPr marL="6286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usability testing</a:t>
            </a:r>
            <a:r>
              <a:rPr lang="en-US" dirty="0"/>
              <a:t> (checking whether the user interface is user-friendly and easy to use),</a:t>
            </a:r>
          </a:p>
          <a:p>
            <a:pPr marL="6286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compatibility testing </a:t>
            </a:r>
            <a:r>
              <a:rPr lang="en-US" dirty="0"/>
              <a:t>(checking whether the user interface behaves correctly on different hardware devices, operating systems, Web browsers and environments),</a:t>
            </a:r>
          </a:p>
          <a:p>
            <a:pPr marL="6286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system testing</a:t>
            </a:r>
            <a:r>
              <a:rPr lang="en-US" b="0" dirty="0"/>
              <a:t> and </a:t>
            </a:r>
            <a:r>
              <a:rPr lang="en-US" b="1" dirty="0"/>
              <a:t>acceptance testing </a:t>
            </a:r>
            <a:r>
              <a:rPr lang="en-US" dirty="0"/>
              <a:t>(testing whether the entire system works as expected).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Manual testing </a:t>
            </a:r>
            <a:r>
              <a:rPr lang="en-US" dirty="0"/>
              <a:t>is done by </a:t>
            </a:r>
            <a:r>
              <a:rPr lang="en-US" b="1" dirty="0"/>
              <a:t>manual QA engineers</a:t>
            </a:r>
            <a:r>
              <a:rPr lang="en-US" dirty="0"/>
              <a:t>, which typically follow preliminary prepared </a:t>
            </a:r>
            <a:r>
              <a:rPr lang="en-US" b="1" dirty="0"/>
              <a:t>test scenarios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Automated</a:t>
            </a:r>
            <a:r>
              <a:rPr lang="en-US" b="1" dirty="0"/>
              <a:t> testing </a:t>
            </a:r>
            <a:r>
              <a:rPr lang="en-US" dirty="0"/>
              <a:t>(QA automation) is widely used in modern software development.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Automated tests </a:t>
            </a:r>
            <a:r>
              <a:rPr lang="en-US" dirty="0"/>
              <a:t>are programs or scripts, which test certain functionality or quality aspect of the software.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Once written, the </a:t>
            </a:r>
            <a:r>
              <a:rPr lang="en-US" b="1" dirty="0"/>
              <a:t>automated tests are executed continuously</a:t>
            </a:r>
            <a:r>
              <a:rPr lang="en-US" dirty="0"/>
              <a:t> many times,</a:t>
            </a:r>
          </a:p>
          <a:p>
            <a:pPr marL="6286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and they ensure that the tested component or subsystem works in the same way over time,</a:t>
            </a:r>
          </a:p>
          <a:p>
            <a:pPr marL="6286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regardless of code changes during development.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Re-executing the same tests </a:t>
            </a:r>
            <a:r>
              <a:rPr lang="en-US" dirty="0"/>
              <a:t>to confirm, that the code changes do not affect already tested software,</a:t>
            </a:r>
          </a:p>
          <a:p>
            <a:pPr marL="6286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is called "</a:t>
            </a:r>
            <a:r>
              <a:rPr lang="en-US" b="1" dirty="0"/>
              <a:t>regression testing</a:t>
            </a:r>
            <a:r>
              <a:rPr lang="en-US" dirty="0"/>
              <a:t>".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Automated tests </a:t>
            </a:r>
            <a:r>
              <a:rPr lang="en-US" dirty="0"/>
              <a:t>are either written by </a:t>
            </a:r>
            <a:r>
              <a:rPr lang="en-US" b="1" dirty="0"/>
              <a:t>developers </a:t>
            </a:r>
            <a:r>
              <a:rPr lang="en-US" dirty="0"/>
              <a:t>or by </a:t>
            </a:r>
            <a:r>
              <a:rPr lang="en-US" b="1" dirty="0"/>
              <a:t>QA engineers</a:t>
            </a:r>
            <a:r>
              <a:rPr lang="en-US" b="0" dirty="0"/>
              <a:t>.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Automated tests </a:t>
            </a:r>
            <a:r>
              <a:rPr lang="en-US" dirty="0"/>
              <a:t>usually test the </a:t>
            </a:r>
            <a:r>
              <a:rPr lang="en-US" b="1" dirty="0"/>
              <a:t>functionality</a:t>
            </a:r>
            <a:r>
              <a:rPr lang="en-US" dirty="0"/>
              <a:t> of the system (whether it behaves as expected).</a:t>
            </a:r>
          </a:p>
          <a:p>
            <a:pPr marL="171450" lvl="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/>
              <a:t>Automated tests </a:t>
            </a:r>
            <a:r>
              <a:rPr lang="en-US" dirty="0"/>
              <a:t>can cover a single function or component (</a:t>
            </a:r>
            <a:r>
              <a:rPr lang="en-US" b="1" dirty="0"/>
              <a:t>unit tests</a:t>
            </a:r>
            <a:r>
              <a:rPr lang="en-US" dirty="0"/>
              <a:t>)</a:t>
            </a:r>
          </a:p>
          <a:p>
            <a:pPr marL="6286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or the interaction between components (</a:t>
            </a:r>
            <a:r>
              <a:rPr lang="en-US" b="1" dirty="0"/>
              <a:t>integration tests</a:t>
            </a:r>
            <a:r>
              <a:rPr lang="en-US" dirty="0"/>
              <a:t>).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/>
              <a:t>Continuous integration </a:t>
            </a:r>
            <a:r>
              <a:rPr lang="en-US" dirty="0"/>
              <a:t>and </a:t>
            </a:r>
            <a:r>
              <a:rPr lang="en-US" b="1" dirty="0"/>
              <a:t>continuous delivery </a:t>
            </a:r>
            <a:r>
              <a:rPr lang="en-US" dirty="0"/>
              <a:t>(the so-called </a:t>
            </a:r>
            <a:r>
              <a:rPr lang="en-US" b="1" dirty="0">
                <a:solidFill>
                  <a:schemeClr val="bg1"/>
                </a:solidFill>
              </a:rPr>
              <a:t>CI/CD pipeline</a:t>
            </a:r>
            <a:r>
              <a:rPr lang="en-US" dirty="0"/>
              <a:t>)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is a practice in modern software development,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where the code is integrated, tested and deployed continuously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and automatically after each significant change in the code.</a:t>
            </a:r>
          </a:p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Continuous integration (CI)</a:t>
            </a:r>
            <a:r>
              <a:rPr lang="en-US" b="0" dirty="0">
                <a:solidFill>
                  <a:schemeClr val="bg1"/>
                </a:solidFill>
              </a:rPr>
              <a:t>, together with </a:t>
            </a:r>
            <a:r>
              <a:rPr lang="en-US" b="1" dirty="0">
                <a:solidFill>
                  <a:schemeClr val="bg1"/>
                </a:solidFill>
              </a:rPr>
              <a:t>automated testing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allows developers to find the bugs early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and to continuously maintain the quality of the software.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/>
              <a:t>Continuous delivery (CD)</a:t>
            </a:r>
            <a:r>
              <a:rPr lang="en-US" dirty="0"/>
              <a:t> is a practice in modern software development,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allows to integrate, deploy and release new features continuously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short release cycles with a lot of automation.</a:t>
            </a:r>
          </a:p>
          <a:p>
            <a:r>
              <a:rPr lang="en-US" dirty="0"/>
              <a:t>The </a:t>
            </a:r>
            <a:r>
              <a:rPr lang="en-US" b="1" dirty="0"/>
              <a:t>continuous integration </a:t>
            </a:r>
            <a:r>
              <a:rPr lang="en-US" dirty="0"/>
              <a:t>and </a:t>
            </a:r>
            <a:r>
              <a:rPr lang="en-US" b="1" dirty="0"/>
              <a:t>continuous delivery</a:t>
            </a:r>
            <a:r>
              <a:rPr lang="en-US" dirty="0"/>
              <a:t> is often used together in a </a:t>
            </a:r>
            <a:r>
              <a:rPr lang="en-US" b="1" dirty="0"/>
              <a:t>CI/CD pipeline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I will explain and demonstrate later.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23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Quality assurance </a:t>
            </a:r>
            <a:r>
              <a:rPr lang="en-US" sz="1200" dirty="0"/>
              <a:t>(or </a:t>
            </a:r>
            <a:r>
              <a:rPr lang="en-US" sz="1200" b="1" dirty="0"/>
              <a:t>QA</a:t>
            </a:r>
            <a:r>
              <a:rPr lang="en-US" sz="1200" dirty="0"/>
              <a:t>) is an important </a:t>
            </a:r>
            <a:r>
              <a:rPr lang="en-US" sz="1200" b="1" dirty="0"/>
              <a:t>role</a:t>
            </a:r>
            <a:r>
              <a:rPr lang="en-US" sz="1200" dirty="0"/>
              <a:t> in software engineering.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It is played mainly by </a:t>
            </a:r>
            <a:r>
              <a:rPr lang="en-US" sz="1200" b="1" dirty="0"/>
              <a:t>QA engineers </a:t>
            </a:r>
            <a:r>
              <a:rPr lang="en-US" sz="1200" dirty="0"/>
              <a:t>and partially by </a:t>
            </a:r>
            <a:r>
              <a:rPr lang="en-US" sz="1200" b="1" dirty="0"/>
              <a:t>software developers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pPr>
              <a:lnSpc>
                <a:spcPct val="110000"/>
              </a:lnSpc>
            </a:pPr>
            <a:r>
              <a:rPr lang="en-US" altLang="bg-BG" b="1" dirty="0">
                <a:solidFill>
                  <a:schemeClr val="bg1"/>
                </a:solidFill>
              </a:rPr>
              <a:t>QA engineers</a:t>
            </a:r>
            <a:r>
              <a:rPr lang="en-US" altLang="bg-BG" b="1" dirty="0"/>
              <a:t> </a:t>
            </a:r>
            <a:r>
              <a:rPr lang="en-US" altLang="bg-BG" dirty="0"/>
              <a:t>ensure the </a:t>
            </a:r>
            <a:r>
              <a:rPr lang="en-US" altLang="bg-BG" dirty="0">
                <a:solidFill>
                  <a:schemeClr val="bg1"/>
                </a:solidFill>
              </a:rPr>
              <a:t>software quality.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>
                <a:solidFill>
                  <a:schemeClr val="bg1"/>
                </a:solidFill>
              </a:rPr>
              <a:t>This involves </a:t>
            </a:r>
            <a:r>
              <a:rPr lang="en-US" altLang="bg-BG" b="1" dirty="0">
                <a:solidFill>
                  <a:schemeClr val="bg1"/>
                </a:solidFill>
              </a:rPr>
              <a:t>software testing</a:t>
            </a:r>
            <a:r>
              <a:rPr lang="en-US" altLang="bg-BG" dirty="0">
                <a:solidFill>
                  <a:schemeClr val="bg1"/>
                </a:solidFill>
              </a:rPr>
              <a:t>, </a:t>
            </a:r>
            <a:r>
              <a:rPr lang="en-US" altLang="bg-BG" b="1" dirty="0">
                <a:solidFill>
                  <a:schemeClr val="bg1"/>
                </a:solidFill>
              </a:rPr>
              <a:t>bug tracking</a:t>
            </a:r>
            <a:r>
              <a:rPr lang="en-US" altLang="bg-BG" dirty="0">
                <a:solidFill>
                  <a:schemeClr val="bg1"/>
                </a:solidFill>
              </a:rPr>
              <a:t>, and tracking of the </a:t>
            </a:r>
            <a:r>
              <a:rPr lang="en-US" altLang="bg-BG" b="1" dirty="0">
                <a:solidFill>
                  <a:schemeClr val="bg1"/>
                </a:solidFill>
              </a:rPr>
              <a:t>development process</a:t>
            </a:r>
            <a:r>
              <a:rPr lang="en-US" altLang="bg-BG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endParaRPr lang="en-US" altLang="bg-BG" dirty="0"/>
          </a:p>
          <a:p>
            <a:pPr>
              <a:lnSpc>
                <a:spcPct val="110000"/>
              </a:lnSpc>
            </a:pPr>
            <a:r>
              <a:rPr lang="en-US" altLang="bg-BG" b="0" dirty="0"/>
              <a:t>QA engineers </a:t>
            </a:r>
            <a:r>
              <a:rPr lang="en-US" altLang="bg-BG" dirty="0"/>
              <a:t>plan and execute </a:t>
            </a:r>
            <a:r>
              <a:rPr lang="en-US" altLang="bg-BG" b="1" dirty="0">
                <a:solidFill>
                  <a:schemeClr val="bg1"/>
                </a:solidFill>
              </a:rPr>
              <a:t>testing activities</a:t>
            </a:r>
            <a:r>
              <a:rPr lang="en-US" altLang="bg-BG" dirty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>
                <a:solidFill>
                  <a:schemeClr val="bg1"/>
                </a:solidFill>
              </a:rPr>
              <a:t>This involves preparation, execution and automation of different types of </a:t>
            </a:r>
            <a:r>
              <a:rPr lang="en-US" altLang="bg-BG" b="1" dirty="0">
                <a:solidFill>
                  <a:schemeClr val="bg1"/>
                </a:solidFill>
              </a:rPr>
              <a:t>tests</a:t>
            </a:r>
            <a:r>
              <a:rPr lang="en-US" altLang="bg-BG" dirty="0">
                <a:solidFill>
                  <a:schemeClr val="bg1"/>
                </a:solidFill>
              </a:rPr>
              <a:t>,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>
                <a:solidFill>
                  <a:schemeClr val="bg1"/>
                </a:solidFill>
              </a:rPr>
              <a:t>reviewing the test execution </a:t>
            </a:r>
            <a:r>
              <a:rPr lang="en-US" altLang="bg-BG" b="1" dirty="0">
                <a:solidFill>
                  <a:schemeClr val="bg1"/>
                </a:solidFill>
              </a:rPr>
              <a:t>results </a:t>
            </a:r>
            <a:r>
              <a:rPr lang="en-US" altLang="bg-BG" dirty="0">
                <a:solidFill>
                  <a:schemeClr val="bg1"/>
                </a:solidFill>
              </a:rPr>
              <a:t>and logging the</a:t>
            </a:r>
            <a:r>
              <a:rPr lang="en-US" altLang="bg-BG" b="1" dirty="0">
                <a:solidFill>
                  <a:schemeClr val="bg1"/>
                </a:solidFill>
              </a:rPr>
              <a:t> bugs </a:t>
            </a:r>
            <a:r>
              <a:rPr lang="en-US" altLang="bg-BG" dirty="0">
                <a:solidFill>
                  <a:schemeClr val="bg1"/>
                </a:solidFill>
              </a:rPr>
              <a:t>in the bug tracking system.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bg-BG" b="0" dirty="0"/>
              <a:t>QA engineers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/>
              <a:t> the software</a:t>
            </a:r>
            <a:r>
              <a:rPr lang="en-US" dirty="0"/>
              <a:t>, its functionality, UX and usability, performance, etc.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QAs perform </a:t>
            </a:r>
            <a:r>
              <a:rPr lang="en-US" b="1" dirty="0"/>
              <a:t>functional tests </a:t>
            </a:r>
            <a:r>
              <a:rPr lang="en-US" dirty="0"/>
              <a:t>(checking whether the functionality works as expected),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UX and usability tests </a:t>
            </a:r>
            <a:r>
              <a:rPr lang="en-US" dirty="0"/>
              <a:t>(checking whether the user interface is easy to use),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non-functional tests</a:t>
            </a:r>
            <a:r>
              <a:rPr lang="en-US" dirty="0"/>
              <a:t> (testing performance, security and compatibility) and others.</a:t>
            </a:r>
          </a:p>
          <a:p>
            <a:pPr>
              <a:lnSpc>
                <a:spcPct val="110000"/>
              </a:lnSpc>
            </a:pPr>
            <a:endParaRPr lang="en-US" altLang="bg-BG" dirty="0"/>
          </a:p>
          <a:p>
            <a:pPr>
              <a:lnSpc>
                <a:spcPct val="110000"/>
              </a:lnSpc>
            </a:pPr>
            <a:r>
              <a:rPr lang="en-US" altLang="bg-BG" b="0" dirty="0"/>
              <a:t>QA engineers </a:t>
            </a:r>
            <a:r>
              <a:rPr lang="en-US" altLang="bg-BG" dirty="0"/>
              <a:t>create </a:t>
            </a:r>
            <a:r>
              <a:rPr lang="en-US" altLang="bg-BG" b="1" dirty="0">
                <a:solidFill>
                  <a:schemeClr val="bg1"/>
                </a:solidFill>
              </a:rPr>
              <a:t>test plans</a:t>
            </a:r>
            <a:r>
              <a:rPr lang="en-US" altLang="bg-BG" dirty="0"/>
              <a:t>, design </a:t>
            </a:r>
            <a:r>
              <a:rPr lang="en-US" altLang="bg-BG" b="1" dirty="0">
                <a:solidFill>
                  <a:schemeClr val="bg1"/>
                </a:solidFill>
              </a:rPr>
              <a:t>test cases</a:t>
            </a:r>
            <a:r>
              <a:rPr lang="en-US" altLang="bg-BG" b="1" dirty="0"/>
              <a:t> </a:t>
            </a:r>
            <a:r>
              <a:rPr lang="en-US" altLang="bg-BG" dirty="0"/>
              <a:t>and </a:t>
            </a:r>
            <a:r>
              <a:rPr lang="en-US" altLang="bg-BG" b="1" dirty="0">
                <a:solidFill>
                  <a:schemeClr val="bg1"/>
                </a:solidFill>
              </a:rPr>
              <a:t>execute tests</a:t>
            </a:r>
            <a:r>
              <a:rPr lang="en-US" altLang="bg-BG" dirty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b="1" dirty="0">
                <a:solidFill>
                  <a:schemeClr val="bg1"/>
                </a:solidFill>
              </a:rPr>
              <a:t>Test plans </a:t>
            </a:r>
            <a:r>
              <a:rPr lang="en-US" altLang="bg-BG" dirty="0">
                <a:solidFill>
                  <a:schemeClr val="bg1"/>
                </a:solidFill>
              </a:rPr>
              <a:t>describe what and how to test, test scenarios, schedule and other organizational activities around testing.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b="1" dirty="0">
                <a:solidFill>
                  <a:schemeClr val="bg1"/>
                </a:solidFill>
              </a:rPr>
              <a:t>Test scenarios </a:t>
            </a:r>
            <a:r>
              <a:rPr lang="en-US" altLang="bg-BG" dirty="0">
                <a:solidFill>
                  <a:schemeClr val="bg1"/>
                </a:solidFill>
              </a:rPr>
              <a:t>describe certain use case or functionality to be tested.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>
                <a:solidFill>
                  <a:schemeClr val="bg1"/>
                </a:solidFill>
              </a:rPr>
              <a:t>A test scenario is covered by multiple </a:t>
            </a:r>
            <a:r>
              <a:rPr lang="en-US" altLang="bg-BG" b="1" dirty="0">
                <a:solidFill>
                  <a:schemeClr val="bg1"/>
                </a:solidFill>
              </a:rPr>
              <a:t>test cases</a:t>
            </a:r>
            <a:r>
              <a:rPr lang="en-US" altLang="bg-BG" dirty="0">
                <a:solidFill>
                  <a:schemeClr val="bg1"/>
                </a:solidFill>
              </a:rPr>
              <a:t> (for example, with valid input and invalid input).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>
                <a:solidFill>
                  <a:schemeClr val="bg1"/>
                </a:solidFill>
              </a:rPr>
              <a:t>QA engineers </a:t>
            </a:r>
            <a:r>
              <a:rPr lang="en-US" altLang="bg-BG" b="1" dirty="0">
                <a:solidFill>
                  <a:schemeClr val="bg1"/>
                </a:solidFill>
              </a:rPr>
              <a:t>execute the tests </a:t>
            </a:r>
            <a:r>
              <a:rPr lang="en-US" altLang="bg-BG" dirty="0">
                <a:solidFill>
                  <a:schemeClr val="bg1"/>
                </a:solidFill>
              </a:rPr>
              <a:t>and evaluate the execution results, and report the issues found.</a:t>
            </a:r>
          </a:p>
          <a:p>
            <a:pPr>
              <a:lnSpc>
                <a:spcPct val="110000"/>
              </a:lnSpc>
            </a:pPr>
            <a:endParaRPr lang="en-US" altLang="bg-BG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bg-BG" b="0" dirty="0"/>
              <a:t>QA engineers </a:t>
            </a:r>
            <a:r>
              <a:rPr lang="en-US" altLang="bg-BG" dirty="0"/>
              <a:t>develop and execute </a:t>
            </a:r>
            <a:r>
              <a:rPr lang="en-US" altLang="bg-BG" b="1" dirty="0">
                <a:solidFill>
                  <a:schemeClr val="bg1"/>
                </a:solidFill>
              </a:rPr>
              <a:t>test automation</a:t>
            </a:r>
            <a:r>
              <a:rPr lang="en-US" altLang="bg-BG" b="1" dirty="0"/>
              <a:t> </a:t>
            </a:r>
            <a:r>
              <a:rPr lang="en-US" altLang="bg-BG" dirty="0"/>
              <a:t>scripts.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b="1" dirty="0"/>
              <a:t>Test automation </a:t>
            </a:r>
            <a:r>
              <a:rPr lang="en-US" altLang="bg-BG" dirty="0"/>
              <a:t>is an important activity in modern software testing.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Test automation consists of </a:t>
            </a:r>
            <a:r>
              <a:rPr lang="en-US" altLang="bg-BG" b="1" dirty="0"/>
              <a:t>writing a program or script </a:t>
            </a:r>
            <a:r>
              <a:rPr lang="en-US" altLang="bg-BG" dirty="0"/>
              <a:t>that executes set of </a:t>
            </a:r>
            <a:r>
              <a:rPr lang="en-US" altLang="bg-BG" b="1" dirty="0"/>
              <a:t>test cases</a:t>
            </a:r>
            <a:r>
              <a:rPr lang="en-US" altLang="bg-BG" dirty="0"/>
              <a:t>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Test automation uses </a:t>
            </a:r>
            <a:r>
              <a:rPr lang="en-US" altLang="bg-BG" b="1" dirty="0"/>
              <a:t>testing frameworks and tools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that simplify the implementation of different types of tests,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automate their execution and reporting of the results.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b="1" dirty="0"/>
              <a:t>Test automation QA engineers </a:t>
            </a:r>
            <a:r>
              <a:rPr lang="en-US" altLang="bg-BG" dirty="0"/>
              <a:t>are professionals who have both developer and QA skills.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They work closely with the entire development team to automate the testing activities or pieces of them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and build and maintain continuous integration and continuous testing environment.</a:t>
            </a:r>
          </a:p>
          <a:p>
            <a:pPr>
              <a:lnSpc>
                <a:spcPct val="11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bg-BG" b="0" dirty="0"/>
              <a:t>QA engineers </a:t>
            </a:r>
            <a:r>
              <a:rPr lang="en-US" b="1" dirty="0">
                <a:solidFill>
                  <a:schemeClr val="bg1"/>
                </a:solidFill>
              </a:rPr>
              <a:t>report </a:t>
            </a:r>
            <a:r>
              <a:rPr lang="en-US" b="1" dirty="0"/>
              <a:t>and </a:t>
            </a:r>
            <a:r>
              <a:rPr lang="en-US" b="1" dirty="0">
                <a:solidFill>
                  <a:schemeClr val="bg1"/>
                </a:solidFill>
              </a:rPr>
              <a:t>track bugs</a:t>
            </a:r>
            <a:r>
              <a:rPr lang="en-US" b="1" dirty="0"/>
              <a:t> </a:t>
            </a:r>
            <a:r>
              <a:rPr lang="en-US" dirty="0"/>
              <a:t>and their lifecycle.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Once a </a:t>
            </a:r>
            <a:r>
              <a:rPr lang="en-US" b="1" dirty="0"/>
              <a:t>bug </a:t>
            </a:r>
            <a:r>
              <a:rPr lang="en-US" dirty="0"/>
              <a:t>is found, the QA engineers </a:t>
            </a:r>
            <a:r>
              <a:rPr lang="en-US" b="1" dirty="0"/>
              <a:t>report it</a:t>
            </a:r>
            <a:r>
              <a:rPr lang="en-US" dirty="0"/>
              <a:t> in the bug tracking system,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together with a detailed description and steps to reproduce it.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bug stays in the bug tracker and is accessed by developers, QAs and team management.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Its </a:t>
            </a:r>
            <a:r>
              <a:rPr lang="en-US" b="1" dirty="0"/>
              <a:t>status changes </a:t>
            </a:r>
            <a:r>
              <a:rPr lang="en-US" dirty="0"/>
              <a:t>over time, depending on the efforts and activities to fix the bug.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bug is initially "</a:t>
            </a:r>
            <a:r>
              <a:rPr lang="en-US" b="1" dirty="0"/>
              <a:t>new</a:t>
            </a:r>
            <a:r>
              <a:rPr lang="en-US" dirty="0"/>
              <a:t>", then is "</a:t>
            </a:r>
            <a:r>
              <a:rPr lang="en-US" b="1" dirty="0"/>
              <a:t>assigned</a:t>
            </a:r>
            <a:r>
              <a:rPr lang="en-US" dirty="0"/>
              <a:t>" to someone, then is "</a:t>
            </a:r>
            <a:r>
              <a:rPr lang="en-US" b="1" dirty="0"/>
              <a:t>fixed</a:t>
            </a:r>
            <a:r>
              <a:rPr lang="en-US" dirty="0"/>
              <a:t>" and finally is "</a:t>
            </a:r>
            <a:r>
              <a:rPr lang="en-US" b="1" dirty="0"/>
              <a:t>closed</a:t>
            </a:r>
            <a:r>
              <a:rPr lang="en-US" dirty="0"/>
              <a:t>".</a:t>
            </a:r>
          </a:p>
          <a:p>
            <a:pPr>
              <a:lnSpc>
                <a:spcPct val="110000"/>
              </a:lnSpc>
            </a:pPr>
            <a:endParaRPr lang="en-US" altLang="bg-BG" dirty="0"/>
          </a:p>
          <a:p>
            <a:pPr>
              <a:lnSpc>
                <a:spcPct val="110000"/>
              </a:lnSpc>
            </a:pPr>
            <a:r>
              <a:rPr lang="en-US" altLang="bg-BG" b="0" dirty="0"/>
              <a:t>QA engineers </a:t>
            </a:r>
            <a:r>
              <a:rPr lang="en-US" altLang="bg-BG" dirty="0"/>
              <a:t>perform </a:t>
            </a:r>
            <a:r>
              <a:rPr lang="en-US" altLang="bg-BG" b="1" dirty="0">
                <a:solidFill>
                  <a:schemeClr val="bg1"/>
                </a:solidFill>
              </a:rPr>
              <a:t>regression testing</a:t>
            </a:r>
            <a:r>
              <a:rPr lang="en-US" altLang="bg-BG" dirty="0">
                <a:solidFill>
                  <a:schemeClr val="bg1"/>
                </a:solidFill>
              </a:rPr>
              <a:t> </a:t>
            </a:r>
            <a:r>
              <a:rPr lang="en-US" altLang="bg-BG" dirty="0"/>
              <a:t>when bugs are resolved.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means to re-check features and functionalities that worked in the past,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whether they still work correctly after another bug is resolved.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reduces the chance </a:t>
            </a:r>
            <a:r>
              <a:rPr lang="en-US" b="0" dirty="0">
                <a:solidFill>
                  <a:schemeClr val="bg1"/>
                </a:solidFill>
              </a:rPr>
              <a:t>of </a:t>
            </a:r>
            <a:r>
              <a:rPr lang="en-US" b="1" dirty="0">
                <a:solidFill>
                  <a:schemeClr val="bg1"/>
                </a:solidFill>
              </a:rPr>
              <a:t>introducing new bugs</a:t>
            </a:r>
            <a:r>
              <a:rPr lang="en-US" dirty="0">
                <a:solidFill>
                  <a:schemeClr val="bg1"/>
                </a:solidFill>
              </a:rPr>
              <a:t> with the fix of some existing bug.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altLang="bg-BG" b="0" dirty="0"/>
              <a:t>QA engineers </a:t>
            </a:r>
            <a:r>
              <a:rPr lang="en-US" b="1" dirty="0"/>
              <a:t>track the </a:t>
            </a:r>
            <a:r>
              <a:rPr lang="en-US" b="1" dirty="0">
                <a:solidFill>
                  <a:schemeClr val="bg1"/>
                </a:solidFill>
              </a:rPr>
              <a:t>development process </a:t>
            </a:r>
            <a:r>
              <a:rPr lang="en-US" dirty="0"/>
              <a:t>and its quality.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is quite complex activity.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development process</a:t>
            </a:r>
            <a:r>
              <a:rPr lang="en-US" dirty="0"/>
              <a:t> consists of philosophy, practices, processes and tools for developing software.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QAs track whether the developers follow the established </a:t>
            </a:r>
            <a:r>
              <a:rPr lang="en-US" b="1" dirty="0"/>
              <a:t>processes</a:t>
            </a:r>
            <a:r>
              <a:rPr lang="en-US" dirty="0"/>
              <a:t> (like weekly sprint planning)</a:t>
            </a:r>
            <a:r>
              <a:rPr lang="bg-BG" dirty="0"/>
              <a:t>,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established </a:t>
            </a:r>
            <a:r>
              <a:rPr lang="en-US" b="1" dirty="0"/>
              <a:t>practices </a:t>
            </a:r>
            <a:r>
              <a:rPr lang="en-US" dirty="0"/>
              <a:t>(like using correctly the bug tracker and writing unit tests),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whether the development follows the established </a:t>
            </a:r>
            <a:r>
              <a:rPr lang="en-US" b="1" dirty="0"/>
              <a:t>workflow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</a:pPr>
            <a:endParaRPr lang="en-US" altLang="bg-BG" dirty="0"/>
          </a:p>
          <a:p>
            <a:pPr>
              <a:lnSpc>
                <a:spcPct val="110000"/>
              </a:lnSpc>
            </a:pPr>
            <a:r>
              <a:rPr lang="en-US" altLang="bg-BG" b="0" dirty="0"/>
              <a:t>QA engineers </a:t>
            </a:r>
            <a:r>
              <a:rPr lang="en-US" altLang="bg-BG" b="1" dirty="0"/>
              <a:t>review the </a:t>
            </a:r>
            <a:r>
              <a:rPr lang="en-US" altLang="bg-BG" b="1" dirty="0">
                <a:solidFill>
                  <a:schemeClr val="bg1"/>
                </a:solidFill>
              </a:rPr>
              <a:t>requirements</a:t>
            </a:r>
            <a:r>
              <a:rPr lang="en-US" altLang="bg-BG" dirty="0"/>
              <a:t>, </a:t>
            </a:r>
            <a:r>
              <a:rPr lang="en-US" altLang="bg-BG" b="1" dirty="0">
                <a:solidFill>
                  <a:schemeClr val="bg1"/>
                </a:solidFill>
              </a:rPr>
              <a:t>design</a:t>
            </a:r>
            <a:r>
              <a:rPr lang="en-US" altLang="bg-BG" b="1" dirty="0"/>
              <a:t> </a:t>
            </a:r>
            <a:r>
              <a:rPr lang="en-US" altLang="bg-BG" dirty="0"/>
              <a:t>and </a:t>
            </a:r>
            <a:r>
              <a:rPr lang="en-US" altLang="bg-BG" b="1" dirty="0">
                <a:solidFill>
                  <a:schemeClr val="bg1"/>
                </a:solidFill>
              </a:rPr>
              <a:t>code </a:t>
            </a:r>
            <a:r>
              <a:rPr lang="en-US" altLang="bg-BG" dirty="0">
                <a:solidFill>
                  <a:schemeClr val="bg1"/>
                </a:solidFill>
              </a:rPr>
              <a:t>during the development.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bg-BG" dirty="0">
                <a:solidFill>
                  <a:schemeClr val="bg1"/>
                </a:solidFill>
              </a:rPr>
              <a:t>QAs </a:t>
            </a:r>
            <a:r>
              <a:rPr lang="en-US" altLang="bg-BG" b="1" dirty="0">
                <a:solidFill>
                  <a:schemeClr val="bg1"/>
                </a:solidFill>
              </a:rPr>
              <a:t>review the requirements </a:t>
            </a:r>
            <a:r>
              <a:rPr lang="en-US" altLang="bg-BG" dirty="0">
                <a:solidFill>
                  <a:schemeClr val="bg1"/>
                </a:solidFill>
              </a:rPr>
              <a:t>to ensure they are well defined and in sync with the business case.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>
                <a:solidFill>
                  <a:schemeClr val="bg1"/>
                </a:solidFill>
              </a:rPr>
              <a:t>QAs perform </a:t>
            </a:r>
            <a:r>
              <a:rPr lang="en-US" altLang="bg-BG" b="1" dirty="0">
                <a:solidFill>
                  <a:schemeClr val="bg1"/>
                </a:solidFill>
              </a:rPr>
              <a:t>design and code inspections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>
                <a:solidFill>
                  <a:schemeClr val="bg1"/>
                </a:solidFill>
              </a:rPr>
              <a:t>to check whether the established conventions, rules and practices are followed.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>
                <a:solidFill>
                  <a:schemeClr val="bg1"/>
                </a:solidFill>
              </a:rPr>
              <a:t>QAs </a:t>
            </a:r>
            <a:r>
              <a:rPr lang="en-US" altLang="bg-BG" b="1" dirty="0">
                <a:solidFill>
                  <a:schemeClr val="bg1"/>
                </a:solidFill>
              </a:rPr>
              <a:t>review the UI design </a:t>
            </a:r>
            <a:r>
              <a:rPr lang="en-US" altLang="bg-BG" dirty="0">
                <a:solidFill>
                  <a:schemeClr val="bg1"/>
                </a:solidFill>
              </a:rPr>
              <a:t>prototypes to ensure the UX and usability of the planned features.</a:t>
            </a:r>
          </a:p>
          <a:p>
            <a:pPr>
              <a:lnSpc>
                <a:spcPct val="110000"/>
              </a:lnSpc>
            </a:pPr>
            <a:endParaRPr lang="en-US" altLang="bg-BG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bg-BG" b="0" dirty="0"/>
              <a:t>QA engineers </a:t>
            </a:r>
            <a:r>
              <a:rPr lang="en-US" altLang="bg-BG" b="1" dirty="0"/>
              <a:t>build and monitor continuous integration and continuous delivery (</a:t>
            </a:r>
            <a:r>
              <a:rPr lang="en-US" altLang="bg-BG" b="1" dirty="0">
                <a:solidFill>
                  <a:schemeClr val="bg1"/>
                </a:solidFill>
              </a:rPr>
              <a:t>CI/CD) pipeline</a:t>
            </a:r>
            <a:r>
              <a:rPr lang="en-US" altLang="bg-BG" b="0" dirty="0">
                <a:solidFill>
                  <a:schemeClr val="bg1"/>
                </a:solidFill>
              </a:rPr>
              <a:t>.</a:t>
            </a:r>
            <a:endParaRPr lang="en-US" altLang="bg-BG" b="1" dirty="0">
              <a:solidFill>
                <a:schemeClr val="bg1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b="1" dirty="0"/>
              <a:t>Continuous integration (CI)</a:t>
            </a:r>
            <a:r>
              <a:rPr lang="en-US" altLang="bg-BG" dirty="0"/>
              <a:t> is the process of automated building and testing of the software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after each commit in the master branch.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This ensures that </a:t>
            </a:r>
            <a:r>
              <a:rPr lang="en-US" altLang="bg-BG" b="1" dirty="0"/>
              <a:t>the new code integrates correctly with the existing code</a:t>
            </a:r>
            <a:r>
              <a:rPr lang="en-US" altLang="bg-BG" dirty="0"/>
              <a:t>: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compiles without errors and passes all existing automated tests.</a:t>
            </a:r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bg-BG" dirty="0"/>
              <a:t>QAs are involved to track the </a:t>
            </a:r>
            <a:r>
              <a:rPr lang="en-US" altLang="bg-BG" b="1" dirty="0"/>
              <a:t>quality metrics </a:t>
            </a:r>
            <a:r>
              <a:rPr lang="en-US" altLang="bg-BG" dirty="0"/>
              <a:t>during the development,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such as </a:t>
            </a:r>
            <a:r>
              <a:rPr lang="en-US" altLang="bg-BG" b="1" dirty="0"/>
              <a:t>test coverage</a:t>
            </a:r>
            <a:r>
              <a:rPr lang="en-US" altLang="bg-BG" b="0" dirty="0"/>
              <a:t> (or code coverage)</a:t>
            </a:r>
            <a:r>
              <a:rPr lang="en-US" altLang="bg-BG" dirty="0"/>
              <a:t>,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b="1" dirty="0"/>
              <a:t>defect rates</a:t>
            </a:r>
            <a:r>
              <a:rPr lang="en-US" altLang="bg-BG" dirty="0"/>
              <a:t>, </a:t>
            </a:r>
            <a:r>
              <a:rPr lang="en-US" altLang="bg-BG" b="1" dirty="0"/>
              <a:t>mean time to detect </a:t>
            </a:r>
            <a:r>
              <a:rPr lang="en-US" altLang="bg-BG" dirty="0"/>
              <a:t>and </a:t>
            </a:r>
            <a:r>
              <a:rPr lang="en-US" altLang="bg-BG" b="1" dirty="0"/>
              <a:t>mean time to repair defects</a:t>
            </a:r>
            <a:r>
              <a:rPr lang="en-US" altLang="bg-BG" dirty="0">
                <a:solidFill>
                  <a:schemeClr val="bg1"/>
                </a:solidFill>
              </a:rPr>
              <a:t>,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b="1" dirty="0">
                <a:solidFill>
                  <a:schemeClr val="bg1"/>
                </a:solidFill>
              </a:rPr>
              <a:t>burn down chart</a:t>
            </a:r>
            <a:r>
              <a:rPr lang="en-US" altLang="bg-BG" dirty="0">
                <a:solidFill>
                  <a:schemeClr val="bg1"/>
                </a:solidFill>
              </a:rPr>
              <a:t>, and many others.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0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85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5EBEB02-E2F8-4FB3-9CE0-F777918882DD}" type="datetime1">
              <a:rPr lang="en-US"/>
              <a:pPr/>
              <a:t>03-Sep-25</a:t>
            </a:fld>
            <a:r>
              <a:rPr lang="en-US" dirty="0"/>
              <a:t>07/16/96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83B7E8-FA54-49F3-A1D1-270D3D09DA17}" type="slidenum">
              <a:rPr lang="en-US"/>
              <a:pPr/>
              <a:t>46</a:t>
            </a:fld>
            <a:r>
              <a:rPr lang="en-US" dirty="0"/>
              <a:t>##</a:t>
            </a:r>
          </a:p>
        </p:txBody>
      </p:sp>
      <p:sp>
        <p:nvSpPr>
          <p:cNvPr id="500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238DF05-47CD-78E7-3429-BFC0AEF3F6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33211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216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p45:notes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5:notes"/>
          <p:cNvSpPr txBox="1">
            <a:spLocks noGrp="1"/>
          </p:cNvSpPr>
          <p:nvPr>
            <p:ph type="sldNum" idx="12"/>
          </p:nvPr>
        </p:nvSpPr>
        <p:spPr>
          <a:xfrm>
            <a:off x="6308999" y="8890412"/>
            <a:ext cx="547414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45:notes"/>
          <p:cNvSpPr txBox="1">
            <a:spLocks noGrp="1"/>
          </p:cNvSpPr>
          <p:nvPr>
            <p:ph type="ftr" idx="11"/>
          </p:nvPr>
        </p:nvSpPr>
        <p:spPr>
          <a:xfrm>
            <a:off x="-1" y="8890412"/>
            <a:ext cx="6308999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SoftUni – </a:t>
            </a: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Copyrighted document. Unauthorized copy or reproduction is not permitted.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0F205-FB23-4B4A-AA1E-CC80DEDB9B7E}" type="slidenum">
              <a:rPr lang="en-BG" smtClean="0"/>
              <a:t>53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1201445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C77F2-5C89-4F9E-B2E0-8026E1A640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© SoftUni – </a:t>
            </a:r>
            <a:r>
              <a:rPr lang="en-US" u="sng">
                <a:hlinkClick r:id="rId3"/>
              </a:rPr>
              <a:t>https://softuni.org</a:t>
            </a:r>
            <a:r>
              <a:rPr lang="en-US"/>
              <a:t>. Copyrighted document. Unauthorized copy or reproduction is not permitted.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5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72CE7-61C1-4B7B-B0C8-5A45F01787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2904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5087A-1779-478D-AFFA-09E6C2F19417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BE799E-74BB-4BC5-94DA-716438FE3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SoftUni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</a:t>
            </a: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07616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B680DD2-192B-752E-52D7-84C83332B6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025955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BF96CDB1-C31A-4F5B-A5DB-91AEE2A2E256}" type="datetime1">
              <a:rPr lang="en-US"/>
              <a:pPr/>
              <a:t>03-Sep-25</a:t>
            </a:fld>
            <a:r>
              <a:rPr lang="en-US" dirty="0"/>
              <a:t>07/16/96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6B28F2-481B-47F7-99A6-BAFE46133C82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777C7915-C1ED-D378-11FC-A4435AC08FC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6762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89DB4C4-CF32-4C6A-8CF3-B02A9172EABB}" type="datetime1">
              <a:rPr lang="en-US"/>
              <a:pPr/>
              <a:t>03-Sep-25</a:t>
            </a:fld>
            <a:r>
              <a:rPr lang="en-US" dirty="0"/>
              <a:t>07/16/96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DB0BBF-6CA1-4F35-BA57-8DCBA883874B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2493B11E-5AC1-0BB3-8BE3-A2A2289D38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196494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48D42770-BFE7-467F-8173-7F83C3643229}" type="datetime1">
              <a:rPr lang="en-US"/>
              <a:pPr/>
              <a:t>03-Sep-25</a:t>
            </a:fld>
            <a:r>
              <a:rPr lang="en-US" dirty="0"/>
              <a:t>07/16/96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00C887-43AC-4C89-A2A0-D4BC7F503E50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11397582-0450-C133-DB04-62EF037757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552481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61F462B-4010-41FD-BD85-A82A6B6523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9204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7BD2647-EA21-4F28-9C71-F48527E14E41}" type="datetime1">
              <a:rPr lang="en-US"/>
              <a:pPr/>
              <a:t>03-Sep-25</a:t>
            </a:fld>
            <a:r>
              <a:rPr lang="en-US" dirty="0"/>
              <a:t>07/16/96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D66794-8F89-4646-B8FB-E35CED09F171}" type="slidenum">
              <a:rPr lang="en-US"/>
              <a:pPr/>
              <a:t>28</a:t>
            </a:fld>
            <a:r>
              <a:rPr lang="en-US" dirty="0"/>
              <a:t>##</a:t>
            </a:r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3739E12-24FB-5982-CBD8-B0A51130EE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2492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bg-BG" b="1" dirty="0"/>
              <a:t>Continuous integration (CI)</a:t>
            </a:r>
            <a:r>
              <a:rPr lang="en-US" altLang="bg-BG" dirty="0"/>
              <a:t> is the practice of </a:t>
            </a:r>
            <a:r>
              <a:rPr lang="en-US" altLang="bg-BG" b="1" dirty="0"/>
              <a:t>frequent integration</a:t>
            </a:r>
            <a:r>
              <a:rPr lang="en-US" altLang="bg-BG" dirty="0"/>
              <a:t>,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together with </a:t>
            </a:r>
            <a:r>
              <a:rPr lang="en-US" altLang="bg-BG" b="1" dirty="0"/>
              <a:t>automated building </a:t>
            </a:r>
            <a:r>
              <a:rPr lang="en-US" altLang="bg-BG" dirty="0"/>
              <a:t>and </a:t>
            </a:r>
            <a:r>
              <a:rPr lang="en-US" altLang="bg-BG" b="1" dirty="0"/>
              <a:t>automated testing </a:t>
            </a:r>
            <a:r>
              <a:rPr lang="en-US" altLang="bg-BG" dirty="0"/>
              <a:t>of the software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after each push in the master branch.</a:t>
            </a:r>
          </a:p>
          <a:p>
            <a:pPr marL="0" lv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bg-BG" dirty="0"/>
              <a:t>This ensures that </a:t>
            </a:r>
            <a:r>
              <a:rPr lang="en-US" altLang="bg-BG" b="1" dirty="0"/>
              <a:t>the new code integrates correctly with the existing code</a:t>
            </a:r>
            <a:r>
              <a:rPr lang="en-US" altLang="bg-BG" dirty="0"/>
              <a:t>:</a:t>
            </a:r>
          </a:p>
          <a:p>
            <a:pPr marL="171450" lvl="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bg-BG" dirty="0"/>
              <a:t>compiles without errors and passes all existing automated tests.</a:t>
            </a:r>
          </a:p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Continuous integration (CI)</a:t>
            </a:r>
            <a:r>
              <a:rPr lang="en-US" b="0" dirty="0">
                <a:solidFill>
                  <a:schemeClr val="bg1"/>
                </a:solidFill>
              </a:rPr>
              <a:t>, together with </a:t>
            </a:r>
            <a:r>
              <a:rPr lang="en-US" b="1" dirty="0">
                <a:solidFill>
                  <a:schemeClr val="bg1"/>
                </a:solidFill>
              </a:rPr>
              <a:t>automated testing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allows developers to find the bugs early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bg1"/>
                </a:solidFill>
              </a:rPr>
              <a:t>and to continuously maintain the quality of the software.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61E4A6-34B9-4E14-B0CE-4104BD2724C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7BD0C-E054-DF89-D662-91C8F8EE73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90412"/>
            <a:ext cx="6308999" cy="252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99878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www.facebook.com/SoftwareUniversity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bg/" TargetMode="External"/><Relationship Id="rId5" Type="http://schemas.openxmlformats.org/officeDocument/2006/relationships/image" Target="../media/image20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softuni.org/" TargetMode="External"/><Relationship Id="rId9" Type="http://schemas.openxmlformats.org/officeDocument/2006/relationships/hyperlink" Target="https://about.softuni.bg/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890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509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831000" y="1091473"/>
            <a:ext cx="3552529" cy="3552529"/>
          </a:xfrm>
          <a:prstGeom prst="ellipse">
            <a:avLst/>
          </a:prstGeom>
          <a:solidFill>
            <a:srgbClr val="38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ko-KR" sz="2398" b="0" i="0" u="none" strike="noStrike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4833806" y="3338387"/>
            <a:ext cx="6880282" cy="768084"/>
          </a:xfrm>
          <a:prstGeom prst="rect">
            <a:avLst/>
          </a:prstGeom>
        </p:spPr>
        <p:txBody>
          <a:bodyPr vert="horz" lIns="108000" tIns="36000" rIns="108000" bIns="36000" rtlCol="0" anchor="ctr">
            <a:noAutofit/>
          </a:bodyPr>
          <a:lstStyle>
            <a:lvl1pPr marL="0" indent="0" algn="ctr" latinLnBrk="0">
              <a:buNone/>
              <a:defRPr lang="en-US" sz="3998" b="0" baseline="0" noProof="0" dirty="0">
                <a:solidFill>
                  <a:srgbClr val="38808C"/>
                </a:solidFill>
                <a:cs typeface="Arial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4833806" y="1471049"/>
            <a:ext cx="6880282" cy="175433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marL="0" indent="0" algn="ctr" latinLnBrk="0">
              <a:buNone/>
              <a:defRPr lang="en-US" altLang="ko-KR" sz="5396" baseline="0" noProof="0" dirty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 algn="ctr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2451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678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201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670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746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133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Center Icon">
            <a:extLst>
              <a:ext uri="{FF2B5EF4-FFF2-40B4-BE49-F238E27FC236}">
                <a16:creationId xmlns:a16="http://schemas.microsoft.com/office/drawing/2014/main" id="{13B9A8FE-2718-4F2C-98D4-CBF86AD69D58}"/>
              </a:ext>
            </a:extLst>
          </p:cNvPr>
          <p:cNvSpPr>
            <a:spLocks noChangeAspect="1"/>
          </p:cNvSpPr>
          <p:nvPr userDrawn="1"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rgbClr val="327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385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398" b="0" i="0" u="none" strike="noStrike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</a:endParaRPr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588387B4-E99E-4145-9D1D-F17CA5190D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589241"/>
            <a:ext cx="10961783" cy="73178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0" baseline="0">
                <a:solidFill>
                  <a:srgbClr val="38808C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13" name="Slide Title">
            <a:extLst>
              <a:ext uri="{FF2B5EF4-FFF2-40B4-BE49-F238E27FC236}">
                <a16:creationId xmlns:a16="http://schemas.microsoft.com/office/drawing/2014/main" id="{8A28C56F-AE84-49D0-9AD1-1F0CEEABF7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109" y="4725144"/>
            <a:ext cx="10961783" cy="780383"/>
          </a:xfrm>
        </p:spPr>
        <p:txBody>
          <a:bodyPr vert="horz" lIns="108000" tIns="36000" rIns="108000" bIns="36000" rtlCol="0" anchor="ctr">
            <a:noAutofit/>
          </a:bodyPr>
          <a:lstStyle>
            <a:lvl1pPr algn="ctr">
              <a:defRPr lang="en-US" sz="5396" baseline="0">
                <a:solidFill>
                  <a:srgbClr val="32737E"/>
                </a:solidFill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51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3C145-EA12-94EF-AA17-5F628EA0A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5E72E-5B45-B6EE-75AE-03B188AD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6A8EA-0240-01AB-A7C2-BD1CD885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2F75B-1C4E-1E47-AE31-5B79E79ADF4F}" type="datetimeFigureOut">
              <a:rPr lang="en-BG" smtClean="0"/>
              <a:t>09/03/2025</a:t>
            </a:fld>
            <a:endParaRPr lang="en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BF96-4249-1541-E44E-FBCECA23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54F2-814F-F79B-8CD7-FA313336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CCE35-F5E1-7541-B177-7204A9BB7A19}" type="slidenum">
              <a:rPr lang="en-BG" smtClean="0"/>
              <a:t>‹#›</a:t>
            </a:fld>
            <a:endParaRPr lang="en-BG"/>
          </a:p>
        </p:txBody>
      </p:sp>
    </p:spTree>
    <p:extLst>
      <p:ext uri="{BB962C8B-B14F-4D97-AF65-F5344CB8AC3E}">
        <p14:creationId xmlns:p14="http://schemas.microsoft.com/office/powerpoint/2010/main" val="2771530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7" name="Picture Logo FB" descr="Facebook logo">
            <a:hlinkClick r:id="rId2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23830" y="504900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4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80" y="140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6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D04A07-9C60-4CA4-AE4C-4F3D6FADFF47}"/>
              </a:ext>
            </a:extLst>
          </p:cNvPr>
          <p:cNvSpPr txBox="1"/>
          <p:nvPr userDrawn="1"/>
        </p:nvSpPr>
        <p:spPr>
          <a:xfrm>
            <a:off x="291000" y="1295348"/>
            <a:ext cx="8460000" cy="5111757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noProof="0" dirty="0"/>
              <a:t>Software University – High-Quality Education, Profession and Job for Software Developers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3200" noProof="1">
                <a:hlinkClick r:id="rId6"/>
              </a:rPr>
              <a:t>softuni.bg</a:t>
            </a:r>
            <a:r>
              <a:rPr lang="en-US" sz="3600" u="none" dirty="0">
                <a:solidFill>
                  <a:srgbClr val="224464"/>
                </a:solidFill>
                <a:latin typeface="Carlito"/>
                <a:cs typeface="Carlito"/>
              </a:rPr>
              <a:t>,</a:t>
            </a:r>
            <a:r>
              <a:rPr lang="en-US" sz="3600" u="none" spc="-35" dirty="0">
                <a:solidFill>
                  <a:srgbClr val="224464"/>
                </a:solidFill>
                <a:latin typeface="Carlito"/>
                <a:cs typeface="Carlito"/>
              </a:rPr>
              <a:t> </a:t>
            </a:r>
            <a:r>
              <a:rPr lang="en-US" sz="3200" u="sng" spc="-10" dirty="0">
                <a:solidFill>
                  <a:srgbClr val="F1AC44"/>
                </a:solidFill>
                <a:uFill>
                  <a:solidFill>
                    <a:srgbClr val="F1AC44"/>
                  </a:solidFill>
                </a:uFill>
                <a:latin typeface="Carlito"/>
                <a:cs typeface="Carlito"/>
                <a:hlinkClick r:id="rId9"/>
              </a:rPr>
              <a:t>about.softuni.bg</a:t>
            </a:r>
            <a:r>
              <a:rPr lang="en-US" sz="3200" noProof="1"/>
              <a:t> 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000" noProof="1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noProof="0" dirty="0"/>
              <a:t>Software University Foundation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noProof="1">
                <a:hlinkClick r:id="rId10"/>
              </a:rPr>
              <a:t>softuni.foundation</a:t>
            </a:r>
            <a:endParaRPr lang="en-US" sz="3200" noProof="1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000" noProof="1"/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noProof="0" dirty="0"/>
              <a:t>Software University @ Facebook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200" noProof="1">
                <a:hlinkClick r:id="rId2"/>
              </a:rPr>
              <a:t>facebook.com/SoftwareUniversity</a:t>
            </a:r>
            <a:endParaRPr lang="en-US" sz="3200" noProof="1"/>
          </a:p>
        </p:txBody>
      </p:sp>
    </p:spTree>
    <p:extLst>
      <p:ext uri="{BB962C8B-B14F-4D97-AF65-F5344CB8AC3E}">
        <p14:creationId xmlns:p14="http://schemas.microsoft.com/office/powerpoint/2010/main" val="331663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urce Code Example">
  <p:cSld name="1_Source Code Examp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"/>
          <p:cNvSpPr txBox="1">
            <a:spLocks noGrp="1"/>
          </p:cNvSpPr>
          <p:nvPr>
            <p:ph type="sldNum" idx="12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0"/>
          <p:cNvSpPr txBox="1">
            <a:spLocks noGrp="1"/>
          </p:cNvSpPr>
          <p:nvPr>
            <p:ph type="body" idx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rgbClr val="ACB4C3">
              <a:alpha val="14509"/>
            </a:srgbClr>
          </a:solidFill>
          <a:ln w="12700" cap="flat" cmpd="sng">
            <a:solidFill>
              <a:srgbClr val="112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4000" tIns="108000" rIns="144000" bIns="108000" anchor="t" anchorCtr="0">
            <a:spAutoFit/>
          </a:bodyPr>
          <a:lstStyle>
            <a:lvl1pPr marL="457200" lvl="0" indent="-22860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98"/>
              <a:buNone/>
              <a:defRPr sz="2398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0"/>
          <p:cNvSpPr txBox="1">
            <a:spLocks noGrp="1"/>
          </p:cNvSpPr>
          <p:nvPr>
            <p:ph type="body" idx="2"/>
          </p:nvPr>
        </p:nvSpPr>
        <p:spPr>
          <a:xfrm>
            <a:off x="190501" y="1196126"/>
            <a:ext cx="11811097" cy="556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t" anchorCtr="0">
            <a:normAutofit/>
          </a:bodyPr>
          <a:lstStyle>
            <a:lvl1pPr marL="457200" lvl="0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  <a:defRPr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None/>
              <a:defRPr/>
            </a:lvl2pPr>
            <a:lvl3pPr marL="1371600" lvl="2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0"/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endParaRPr sz="2398" b="0" i="0" u="none" strike="noStrike" cap="non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0" descr="Software University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067957" y="253936"/>
            <a:ext cx="1915704" cy="55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>
            <a:spLocks noGrp="1"/>
          </p:cNvSpPr>
          <p:nvPr>
            <p:ph type="title"/>
          </p:nvPr>
        </p:nvSpPr>
        <p:spPr>
          <a:xfrm>
            <a:off x="190406" y="100750"/>
            <a:ext cx="9715594" cy="88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36000" rIns="108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3619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4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vacom.bg/bg/residential/za-nas/za-kompanijata/koi-sme-nie" TargetMode="External"/><Relationship Id="rId13" Type="http://schemas.openxmlformats.org/officeDocument/2006/relationships/image" Target="../media/image70.PNG"/><Relationship Id="rId18" Type="http://schemas.openxmlformats.org/officeDocument/2006/relationships/image" Target="../media/image73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hyperlink" Target="https://www.postbank.bg/" TargetMode="External"/><Relationship Id="rId17" Type="http://schemas.openxmlformats.org/officeDocument/2006/relationships/hyperlink" Target="https://encorp.ai/" TargetMode="External"/><Relationship Id="rId2" Type="http://schemas.openxmlformats.org/officeDocument/2006/relationships/hyperlink" Target="https://en.superhosting.bg/" TargetMode="Externa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indeavr.com/careers/" TargetMode="Externa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openxmlformats.org/officeDocument/2006/relationships/hyperlink" Target="https://www.draftkings.com/" TargetMode="External"/><Relationship Id="rId19" Type="http://schemas.openxmlformats.org/officeDocument/2006/relationships/image" Target="../media/image74.svg"/><Relationship Id="rId4" Type="http://schemas.openxmlformats.org/officeDocument/2006/relationships/hyperlink" Target="https://createx.bg/" TargetMode="External"/><Relationship Id="rId9" Type="http://schemas.openxmlformats.org/officeDocument/2006/relationships/image" Target="../media/image68.png"/><Relationship Id="rId14" Type="http://schemas.openxmlformats.org/officeDocument/2006/relationships/hyperlink" Target="https://bg.coca-colahellenic.com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hyperlink" Target="https://softuni.b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"/>
          <p:cNvSpPr>
            <a:spLocks noGrp="1"/>
          </p:cNvSpPr>
          <p:nvPr>
            <p:ph type="body" sz="quarter" idx="18"/>
          </p:nvPr>
        </p:nvSpPr>
        <p:spPr>
          <a:xfrm>
            <a:off x="561000" y="5351512"/>
            <a:ext cx="2950749" cy="444793"/>
          </a:xfrm>
        </p:spPr>
        <p:txBody>
          <a:bodyPr/>
          <a:lstStyle/>
          <a:p>
            <a:pPr algn="l"/>
            <a:r>
              <a:rPr lang="en-GB" sz="2400" dirty="0"/>
              <a:t>Technical Trainers</a:t>
            </a:r>
          </a:p>
        </p:txBody>
      </p:sp>
      <p:sp>
        <p:nvSpPr>
          <p:cNvPr id="27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561000" y="4824000"/>
            <a:ext cx="2950749" cy="506796"/>
          </a:xfrm>
        </p:spPr>
        <p:txBody>
          <a:bodyPr/>
          <a:lstStyle/>
          <a:p>
            <a:pPr algn="l"/>
            <a:r>
              <a:rPr lang="en-GB" sz="2800" noProof="1"/>
              <a:t>SoftUni</a:t>
            </a:r>
            <a:r>
              <a:rPr lang="en-GB" sz="2800" dirty="0"/>
              <a:t> Team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9773283" y="6093296"/>
            <a:ext cx="3704648" cy="382788"/>
          </a:xfrm>
        </p:spPr>
        <p:txBody>
          <a:bodyPr/>
          <a:lstStyle/>
          <a:p>
            <a:r>
              <a:rPr lang="en-US" sz="2000" dirty="0">
                <a:hlinkClick r:id="rId3"/>
              </a:rPr>
              <a:t>https://softuni.bg</a:t>
            </a:r>
            <a:endParaRPr lang="en-US" sz="2000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9192344" y="5648504"/>
            <a:ext cx="3704648" cy="444793"/>
          </a:xfrm>
        </p:spPr>
        <p:txBody>
          <a:bodyPr/>
          <a:lstStyle/>
          <a:p>
            <a:r>
              <a:rPr lang="en-US" sz="2400" dirty="0"/>
              <a:t>Software University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63161" y="1308888"/>
            <a:ext cx="10962447" cy="645177"/>
          </a:xfrm>
        </p:spPr>
        <p:txBody>
          <a:bodyPr>
            <a:noAutofit/>
          </a:bodyPr>
          <a:lstStyle/>
          <a:p>
            <a:r>
              <a:rPr lang="en-US" sz="3200" dirty="0"/>
              <a:t>Software Development Concepts, Phases and Practices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Software Engineering Fundamentals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2F3A60-A8BB-1875-112C-CF001D5714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000" y="3093991"/>
            <a:ext cx="2304466" cy="159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1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Requirements analysis </a:t>
            </a:r>
            <a:r>
              <a:rPr lang="en-US" dirty="0"/>
              <a:t>starts from an idea about the system</a:t>
            </a:r>
          </a:p>
          <a:p>
            <a:pPr lvl="1">
              <a:buClr>
                <a:schemeClr val="tx1"/>
              </a:buClr>
            </a:pPr>
            <a:r>
              <a:rPr lang="en-GB" dirty="0"/>
              <a:t>Customers often have a broad idea but may lack specifics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Requirements come roughly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adjusted during the development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Requirements change constantly!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Analysis produces some requirements documentation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User stories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UI prototype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Software Requirements Specification </a:t>
            </a:r>
            <a:r>
              <a:rPr lang="en-US" dirty="0"/>
              <a:t>(SRS) / informal system description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Should be clear, concise and unambiguous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Requirements Analysis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EC2AF412-9B98-2997-0D4E-0C6BE39AB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0911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844E4C-DE0D-F3C9-5748-50F2414E9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A35F4F-7E94-AE7E-E6E0-B5D76EE9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Prototype –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B7613-3CBC-66CA-FBDE-23462C186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83" y="1388450"/>
            <a:ext cx="11317236" cy="5201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852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844E4C-DE0D-F3C9-5748-50F2414E9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A35F4F-7E94-AE7E-E6E0-B5D76EE9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SRS – Example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F5E61-8F12-9A8C-2782-764B9C1DB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15" y="1258598"/>
            <a:ext cx="8323150" cy="5365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ECCFFF-F3F1-5F8E-A50A-234141BD1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25" y="1258598"/>
            <a:ext cx="7743175" cy="5365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638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44467-D0B0-6868-6A15-101DFF735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4BBB02-AD3F-1A52-4291-AEC3D373F5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661" y="1122217"/>
            <a:ext cx="9864058" cy="1377876"/>
          </a:xfrm>
        </p:spPr>
        <p:txBody>
          <a:bodyPr>
            <a:normAutofit fontScale="92500"/>
          </a:bodyPr>
          <a:lstStyle/>
          <a:p>
            <a:r>
              <a:rPr lang="en-US" dirty="0"/>
              <a:t>A story starts from a simple idea (1-2 sentences)</a:t>
            </a:r>
          </a:p>
          <a:p>
            <a:r>
              <a:rPr lang="en-GB" dirty="0"/>
              <a:t>As the team discusses the story, they add more details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BD4DC3-3853-C390-6079-A7C26288B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– Example</a:t>
            </a:r>
            <a:endParaRPr lang="en-GB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7924378-67BA-85FB-7134-D1690C28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0" y="2316230"/>
            <a:ext cx="4575578" cy="2225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6B6559-447A-CF35-C093-83EB36D7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45" y="4719835"/>
            <a:ext cx="4575578" cy="2084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9D2FE26-0D80-940B-9E7B-C7D77758E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32" y="2316230"/>
            <a:ext cx="5370498" cy="4487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71A0D5F9-0602-4F68-96A0-19547C253003}"/>
              </a:ext>
            </a:extLst>
          </p:cNvPr>
          <p:cNvSpPr/>
          <p:nvPr/>
        </p:nvSpPr>
        <p:spPr bwMode="auto">
          <a:xfrm>
            <a:off x="199888" y="3924000"/>
            <a:ext cx="701071" cy="1440000"/>
          </a:xfrm>
          <a:prstGeom prst="curved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33416D9-E804-4DA1-B370-46E2D12E0730}"/>
              </a:ext>
            </a:extLst>
          </p:cNvPr>
          <p:cNvSpPr/>
          <p:nvPr/>
        </p:nvSpPr>
        <p:spPr bwMode="auto">
          <a:xfrm>
            <a:off x="5736000" y="5859000"/>
            <a:ext cx="540000" cy="31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675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9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It is always </a:t>
            </a:r>
            <a:r>
              <a:rPr lang="en-US" b="1" dirty="0">
                <a:solidFill>
                  <a:schemeClr val="bg1"/>
                </a:solidFill>
              </a:rPr>
              <a:t>hard</a:t>
            </a:r>
            <a:r>
              <a:rPr lang="en-US" dirty="0"/>
              <a:t> to </a:t>
            </a:r>
            <a:r>
              <a:rPr lang="en-US" b="1" dirty="0">
                <a:solidFill>
                  <a:schemeClr val="bg1"/>
                </a:solidFill>
              </a:rPr>
              <a:t>describe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document the requirements</a:t>
            </a:r>
            <a:r>
              <a:rPr lang="en-US" dirty="0"/>
              <a:t> in a comprehensive way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Good requirements save time and money</a:t>
            </a:r>
            <a:r>
              <a:rPr lang="bg-BG" dirty="0"/>
              <a:t>, </a:t>
            </a:r>
            <a:r>
              <a:rPr lang="en-US" dirty="0"/>
              <a:t>but are hard to reach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Requirements always change during the project!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Good requirements </a:t>
            </a:r>
            <a:r>
              <a:rPr lang="en-US" b="1" dirty="0">
                <a:solidFill>
                  <a:schemeClr val="bg1"/>
                </a:solidFill>
              </a:rPr>
              <a:t>reduce the changes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UI prototypes </a:t>
            </a:r>
            <a:r>
              <a:rPr lang="en-US" b="1" dirty="0">
                <a:solidFill>
                  <a:schemeClr val="bg1"/>
                </a:solidFill>
              </a:rPr>
              <a:t>significantly reduce changes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Agile methodologies are </a:t>
            </a:r>
            <a:r>
              <a:rPr lang="en-US" b="1" dirty="0">
                <a:solidFill>
                  <a:schemeClr val="bg1"/>
                </a:solidFill>
              </a:rPr>
              <a:t>flexible to changes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Use </a:t>
            </a:r>
            <a:r>
              <a:rPr lang="en-US" b="1" dirty="0">
                <a:solidFill>
                  <a:schemeClr val="bg1"/>
                </a:solidFill>
              </a:rPr>
              <a:t>user story tracking tools</a:t>
            </a:r>
            <a:r>
              <a:rPr lang="en-US" dirty="0"/>
              <a:t> to handle changing requirements</a:t>
            </a:r>
          </a:p>
        </p:txBody>
      </p:sp>
      <p:sp>
        <p:nvSpPr>
          <p:cNvPr id="4751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Requirements Change Over Time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35209AE7-676B-8C54-28A3-87C95A08A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6029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601" y="394225"/>
            <a:ext cx="3124201" cy="383522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305814B-5F9E-427C-9A99-9CC0A1EB2E6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409000"/>
            <a:ext cx="10961783" cy="1168431"/>
          </a:xfrm>
        </p:spPr>
        <p:txBody>
          <a:bodyPr/>
          <a:lstStyle/>
          <a:p>
            <a:r>
              <a:rPr lang="en-US" sz="3600" dirty="0"/>
              <a:t>User Stories,</a:t>
            </a:r>
            <a:r>
              <a:rPr lang="bg-BG" sz="3600" dirty="0"/>
              <a:t> </a:t>
            </a:r>
            <a:r>
              <a:rPr lang="en-US" sz="3600" dirty="0"/>
              <a:t>UI Prototypes and SRS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4363" y="4509000"/>
            <a:ext cx="10963275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67382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5795A0-EA35-BDDD-E5E1-D2BC2D43843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Architecture and Design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BAA20D-0E66-4B5C-8FAA-D90C4070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52" y="1538036"/>
            <a:ext cx="2168095" cy="216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934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9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architecture and design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Technical descriptions (e.g., diagrams) about how the system implements the requirements</a:t>
            </a:r>
            <a:endParaRPr lang="bg-BG" dirty="0"/>
          </a:p>
          <a:p>
            <a:pPr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software (system) architecture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describes the </a:t>
            </a:r>
            <a:r>
              <a:rPr lang="en-US" b="1" dirty="0">
                <a:solidFill>
                  <a:schemeClr val="bg1"/>
                </a:solidFill>
              </a:rPr>
              <a:t>subsystems</a:t>
            </a:r>
            <a:r>
              <a:rPr lang="en-US" dirty="0"/>
              <a:t>, their </a:t>
            </a:r>
            <a:r>
              <a:rPr lang="en-US" b="1" dirty="0">
                <a:solidFill>
                  <a:schemeClr val="bg1"/>
                </a:solidFill>
              </a:rPr>
              <a:t>responsibilities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interactions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dirty="0"/>
              <a:t>High-level infrastructure of a software system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b="1" dirty="0">
                <a:solidFill>
                  <a:schemeClr val="bg1"/>
                </a:solidFill>
              </a:rPr>
              <a:t>Good</a:t>
            </a:r>
            <a:r>
              <a:rPr lang="en-GB" b="1" dirty="0"/>
              <a:t> </a:t>
            </a:r>
            <a:r>
              <a:rPr lang="en-GB" dirty="0"/>
              <a:t>software architecture == </a:t>
            </a:r>
            <a:r>
              <a:rPr lang="en-GB" b="1" dirty="0">
                <a:solidFill>
                  <a:schemeClr val="bg1"/>
                </a:solidFill>
              </a:rPr>
              <a:t>easier</a:t>
            </a:r>
            <a:r>
              <a:rPr lang="en-GB" dirty="0"/>
              <a:t> maintenance </a:t>
            </a:r>
            <a:br>
              <a:rPr lang="bg-BG" dirty="0"/>
            </a:br>
            <a:r>
              <a:rPr lang="en-GB" dirty="0"/>
              <a:t>and scalability</a:t>
            </a:r>
            <a:endParaRPr lang="en-US" dirty="0"/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Architecture and Software Design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478B5271-BFA4-9EB6-D26C-1E347A483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868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9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software design </a:t>
            </a:r>
            <a:r>
              <a:rPr lang="en-US" dirty="0"/>
              <a:t>describes the system design at a </a:t>
            </a:r>
            <a:br>
              <a:rPr lang="bg-BG" dirty="0"/>
            </a:br>
            <a:r>
              <a:rPr lang="en-US" dirty="0"/>
              <a:t>lower</a:t>
            </a:r>
            <a:r>
              <a:rPr lang="bg-BG" dirty="0"/>
              <a:t> </a:t>
            </a:r>
            <a:r>
              <a:rPr lang="en-US" dirty="0"/>
              <a:t>level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GB" dirty="0"/>
              <a:t>Functions of individual modules, classes, etc.</a:t>
            </a:r>
          </a:p>
          <a:p>
            <a:pPr marL="360363" lvl="1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GB" sz="3398" b="1" dirty="0">
                <a:solidFill>
                  <a:schemeClr val="bg1"/>
                </a:solidFill>
              </a:rPr>
              <a:t>Design patterns </a:t>
            </a:r>
            <a:r>
              <a:rPr lang="en-GB" sz="3398" dirty="0"/>
              <a:t>in software design</a:t>
            </a:r>
          </a:p>
          <a:p>
            <a:pPr marL="812801" lvl="2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GB" sz="3198" b="1" dirty="0">
                <a:solidFill>
                  <a:schemeClr val="bg1"/>
                </a:solidFill>
              </a:rPr>
              <a:t>Proven</a:t>
            </a:r>
            <a:r>
              <a:rPr lang="en-GB" sz="3198" dirty="0"/>
              <a:t> solutions to </a:t>
            </a:r>
            <a:r>
              <a:rPr lang="en-GB" sz="3198" b="1" dirty="0">
                <a:solidFill>
                  <a:schemeClr val="bg1"/>
                </a:solidFill>
              </a:rPr>
              <a:t>recurring</a:t>
            </a:r>
            <a:r>
              <a:rPr lang="en-GB" sz="3198" dirty="0"/>
              <a:t> problems</a:t>
            </a:r>
          </a:p>
          <a:p>
            <a:pPr marL="812801" lvl="2"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GB" sz="3198" dirty="0"/>
              <a:t>Fundamental in software engineering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Architecture and Software Design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478B5271-BFA4-9EB6-D26C-1E347A483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7165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9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system architecture</a:t>
            </a:r>
            <a:r>
              <a:rPr lang="bg-BG" b="1" dirty="0">
                <a:solidFill>
                  <a:schemeClr val="bg1"/>
                </a:solidFill>
              </a:rPr>
              <a:t> </a:t>
            </a:r>
            <a:r>
              <a:rPr lang="en-US" dirty="0"/>
              <a:t>is a conceptual model, describing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US" dirty="0"/>
              <a:t>How the system will be </a:t>
            </a:r>
            <a:r>
              <a:rPr lang="en-US" b="1" dirty="0">
                <a:solidFill>
                  <a:schemeClr val="bg1"/>
                </a:solidFill>
              </a:rPr>
              <a:t>decomposed into modules </a:t>
            </a:r>
            <a:r>
              <a:rPr lang="en-US" dirty="0"/>
              <a:t>(subsystems)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Responsibilities of each </a:t>
            </a:r>
            <a:r>
              <a:rPr lang="en-US" b="1" dirty="0">
                <a:solidFill>
                  <a:schemeClr val="bg1"/>
                </a:solidFill>
              </a:rPr>
              <a:t>module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Interaction</a:t>
            </a:r>
            <a:r>
              <a:rPr lang="en-US" dirty="0"/>
              <a:t> between the </a:t>
            </a:r>
            <a:r>
              <a:rPr lang="en-US" b="1" dirty="0">
                <a:solidFill>
                  <a:schemeClr val="bg1"/>
                </a:solidFill>
              </a:rPr>
              <a:t>modules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Platforms </a:t>
            </a:r>
            <a:r>
              <a:rPr lang="en-US" dirty="0"/>
              <a:t>and</a:t>
            </a:r>
            <a:r>
              <a:rPr lang="en-US" b="1" dirty="0">
                <a:solidFill>
                  <a:schemeClr val="bg1"/>
                </a:solidFill>
              </a:rPr>
              <a:t> technologies</a:t>
            </a:r>
            <a:r>
              <a:rPr lang="en-US" dirty="0"/>
              <a:t>, communication </a:t>
            </a:r>
            <a:r>
              <a:rPr lang="en-US" b="1" dirty="0">
                <a:solidFill>
                  <a:schemeClr val="bg1"/>
                </a:solidFill>
              </a:rPr>
              <a:t>protocols</a:t>
            </a:r>
          </a:p>
          <a:p>
            <a:pPr>
              <a:lnSpc>
                <a:spcPct val="11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Can be </a:t>
            </a:r>
            <a:r>
              <a:rPr lang="en-US" b="1" dirty="0">
                <a:solidFill>
                  <a:schemeClr val="bg1"/>
                </a:solidFill>
              </a:rPr>
              <a:t>formal</a:t>
            </a:r>
            <a:r>
              <a:rPr lang="en-US" dirty="0"/>
              <a:t> or </a:t>
            </a:r>
            <a:r>
              <a:rPr lang="en-US" b="1" dirty="0">
                <a:solidFill>
                  <a:schemeClr val="bg1"/>
                </a:solidFill>
              </a:rPr>
              <a:t>informal</a:t>
            </a:r>
            <a:r>
              <a:rPr lang="en-US" dirty="0"/>
              <a:t> (typically)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buClr>
                <a:schemeClr val="tx1"/>
              </a:buClr>
            </a:pPr>
            <a:r>
              <a:rPr lang="en-US" dirty="0"/>
              <a:t>Consists mostly of </a:t>
            </a:r>
            <a:r>
              <a:rPr lang="en-US" b="1" dirty="0">
                <a:solidFill>
                  <a:schemeClr val="bg1"/>
                </a:solidFill>
              </a:rPr>
              <a:t>diagrams</a:t>
            </a:r>
            <a:r>
              <a:rPr lang="en-US" dirty="0"/>
              <a:t> </a:t>
            </a:r>
            <a:r>
              <a:rPr lang="bg-BG" dirty="0"/>
              <a:t>/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blueprints</a:t>
            </a:r>
          </a:p>
        </p:txBody>
      </p: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478B5271-BFA4-9EB6-D26C-1E347A483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7225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D631DD5F-C231-483F-BA1E-043A13D943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Slide Body">
            <a:extLst>
              <a:ext uri="{FF2B5EF4-FFF2-40B4-BE49-F238E27FC236}">
                <a16:creationId xmlns:a16="http://schemas.microsoft.com/office/drawing/2014/main" id="{AA287FCE-0667-4256-B6C3-85EEA9B99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404000"/>
            <a:ext cx="11818096" cy="5320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11500" b="1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11500" b="1" dirty="0"/>
              <a:t>#Dev-Ops</a:t>
            </a:r>
            <a:endParaRPr lang="bg-BG" sz="11500" b="1" dirty="0"/>
          </a:p>
        </p:txBody>
      </p:sp>
      <p:sp>
        <p:nvSpPr>
          <p:cNvPr id="7" name="Slide Title">
            <a:extLst>
              <a:ext uri="{FF2B5EF4-FFF2-40B4-BE49-F238E27FC236}">
                <a16:creationId xmlns:a16="http://schemas.microsoft.com/office/drawing/2014/main" id="{82485852-BA6B-4D95-A06E-D18F832F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1907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Architecture Diagram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45A42A30-272D-0CEA-4211-55C4D79BF1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FFE15-B285-78DF-3418-51538FBFD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046" y="1403696"/>
            <a:ext cx="7930402" cy="5123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65758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Architecture Diagram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2C46966-3350-8836-6724-12B271A73E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CCC11EF-CF1C-B3B7-6100-6865609EB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84" y="1268761"/>
            <a:ext cx="7124700" cy="534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05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7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Detailed design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</a:pPr>
            <a:r>
              <a:rPr lang="en-US" dirty="0"/>
              <a:t>Describes the internal module structure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</a:pPr>
            <a:r>
              <a:rPr lang="en-US" dirty="0"/>
              <a:t>Subcomponents, interfaces, process design, data design</a:t>
            </a:r>
          </a:p>
          <a:p>
            <a:pPr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Object-oriented design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</a:pPr>
            <a:r>
              <a:rPr lang="en-US" dirty="0"/>
              <a:t>Describes the classes, their responsibilities, relationships, dependencies, and interactions (usually in UML)</a:t>
            </a:r>
            <a:endParaRPr lang="bg-BG" dirty="0"/>
          </a:p>
          <a:p>
            <a:pPr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Internal class design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</a:pPr>
            <a:r>
              <a:rPr lang="en-US" dirty="0"/>
              <a:t>Methods, responsibilities, algorithms and interactions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Design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5C772EA4-2BED-B3AC-3088-5EB8CA705E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7335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4F712-A7FF-D6F3-4F81-F9524DF90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1EDBC6-E770-626D-5CFF-C43704C5F6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4780598" cy="5528766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UML Class diagrams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UML </a:t>
            </a:r>
            <a:r>
              <a:rPr lang="en-US" dirty="0"/>
              <a:t>==</a:t>
            </a:r>
            <a:r>
              <a:rPr lang="en-US" b="1" dirty="0">
                <a:solidFill>
                  <a:schemeClr val="bg1"/>
                </a:solidFill>
              </a:rPr>
              <a:t> U</a:t>
            </a:r>
            <a:r>
              <a:rPr lang="en-US" dirty="0"/>
              <a:t>nified 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</a:rPr>
              <a:t>M</a:t>
            </a:r>
            <a:r>
              <a:rPr lang="en-US" dirty="0"/>
              <a:t>odeling </a:t>
            </a: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/>
              <a:t>anguage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Visualize classes and </a:t>
            </a:r>
            <a:br>
              <a:rPr lang="en-US" dirty="0"/>
            </a:br>
            <a:r>
              <a:rPr lang="en-US" dirty="0"/>
              <a:t>their relationships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057C9E6-05D2-E3B2-82BA-77828289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Class Diagram</a:t>
            </a:r>
            <a:endParaRPr lang="en-GB" dirty="0"/>
          </a:p>
        </p:txBody>
      </p:sp>
      <p:pic>
        <p:nvPicPr>
          <p:cNvPr id="2050" name="Picture 2" descr="Blog - Create UML class diagrams">
            <a:extLst>
              <a:ext uri="{FF2B5EF4-FFF2-40B4-BE49-F238E27FC236}">
                <a16:creationId xmlns:a16="http://schemas.microsoft.com/office/drawing/2014/main" id="{30DC77CA-EF72-C2E5-0744-52138E975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293" y="1315958"/>
            <a:ext cx="7632848" cy="52891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95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>
            <a:extLst>
              <a:ext uri="{FF2B5EF4-FFF2-40B4-BE49-F238E27FC236}">
                <a16:creationId xmlns:a16="http://schemas.microsoft.com/office/drawing/2014/main" id="{F93365C8-236E-443E-9AD4-D1E301C29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953D3B72-8194-E4FC-A7DD-B9AF2EFFB6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Flowchart diagrams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Visualize a decision logic / </a:t>
            </a:r>
            <a:br>
              <a:rPr lang="en-US" dirty="0"/>
            </a:br>
            <a:r>
              <a:rPr lang="en-US" dirty="0"/>
              <a:t>calculation / algorithm</a:t>
            </a:r>
            <a:endParaRPr lang="en-GB" dirty="0"/>
          </a:p>
        </p:txBody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Calibri"/>
              </a:rPr>
              <a:t>Flowchart Diagram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74F16-C434-E88C-6346-4D294499E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05" y="1157630"/>
            <a:ext cx="11127069" cy="5605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719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The</a:t>
            </a:r>
            <a:r>
              <a:rPr lang="en-US" b="1" dirty="0">
                <a:solidFill>
                  <a:schemeClr val="bg1"/>
                </a:solidFill>
              </a:rPr>
              <a:t> Software Design Document </a:t>
            </a:r>
            <a:r>
              <a:rPr lang="en-US" dirty="0"/>
              <a:t>(SDD)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Formal description of the architecture and design of the system</a:t>
            </a:r>
          </a:p>
          <a:p>
            <a:pPr marL="360363" lvl="1">
              <a:buClr>
                <a:schemeClr val="tx1"/>
              </a:buClr>
            </a:pPr>
            <a:r>
              <a:rPr lang="en-US" sz="3398" b="1" dirty="0">
                <a:solidFill>
                  <a:schemeClr val="bg1"/>
                </a:solidFill>
              </a:rPr>
              <a:t>Essential</a:t>
            </a:r>
            <a:r>
              <a:rPr lang="en-US" sz="3398" dirty="0"/>
              <a:t> for software development process</a:t>
            </a:r>
          </a:p>
          <a:p>
            <a:pPr marL="812801" lvl="2">
              <a:buClr>
                <a:schemeClr val="tx1"/>
              </a:buClr>
            </a:pPr>
            <a:r>
              <a:rPr lang="en-US" sz="3198" dirty="0"/>
              <a:t>Makes communication between </a:t>
            </a:r>
            <a:r>
              <a:rPr lang="en-GB" sz="3198" dirty="0"/>
              <a:t>collaborators easier</a:t>
            </a:r>
            <a:endParaRPr lang="en-US" sz="3198" dirty="0"/>
          </a:p>
          <a:p>
            <a:pPr marL="812801" lvl="2">
              <a:buClr>
                <a:schemeClr val="tx1"/>
              </a:buClr>
            </a:pPr>
            <a:r>
              <a:rPr lang="en-US" sz="3198" dirty="0"/>
              <a:t>Often used for future references</a:t>
            </a:r>
          </a:p>
          <a:p>
            <a:pPr marL="812801" lvl="2">
              <a:buClr>
                <a:schemeClr val="tx1"/>
              </a:buClr>
            </a:pPr>
            <a:r>
              <a:rPr lang="en-US" sz="3198" dirty="0"/>
              <a:t>Ensures the entire team has a clear understanding of the system's design</a:t>
            </a:r>
          </a:p>
          <a:p>
            <a:pPr marL="1257301" lvl="3">
              <a:buClr>
                <a:schemeClr val="tx1"/>
              </a:buClr>
            </a:pPr>
            <a:r>
              <a:rPr lang="en-US" sz="2998" dirty="0"/>
              <a:t>Beneficial when onboarding new team members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Design Document (SDD)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F598B571-1812-88E8-90F2-96B2388B2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7587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What's typically inside?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Architectural design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Modules and interactions (diagram)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For each module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Process design </a:t>
            </a:r>
            <a:r>
              <a:rPr lang="en-US" dirty="0"/>
              <a:t>(diagrams)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Data design </a:t>
            </a:r>
            <a:r>
              <a:rPr lang="en-US" dirty="0"/>
              <a:t>(E/R diagram)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Object-oriented design </a:t>
            </a:r>
            <a:r>
              <a:rPr lang="en-US" dirty="0"/>
              <a:t>(class diagram)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Design Document (SDD)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F598B571-1812-88E8-90F2-96B2388B2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26336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201" y="807603"/>
            <a:ext cx="3657600" cy="3657600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19601" y="394225"/>
            <a:ext cx="3124201" cy="3835227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305814B-5F9E-427C-9A99-9CC0A1EB2E6D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409000"/>
            <a:ext cx="10961783" cy="1168431"/>
          </a:xfrm>
        </p:spPr>
        <p:txBody>
          <a:bodyPr/>
          <a:lstStyle/>
          <a:p>
            <a:r>
              <a:rPr lang="en-US" sz="3600" dirty="0"/>
              <a:t>Software Design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 idx="10"/>
          </p:nvPr>
        </p:nvSpPr>
        <p:spPr>
          <a:xfrm>
            <a:off x="614363" y="4509000"/>
            <a:ext cx="10963275" cy="76835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64572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97FF37-E61F-7A3B-E27C-F1D13387D15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>
          <a:xfrm>
            <a:off x="615109" y="5675916"/>
            <a:ext cx="10961783" cy="768084"/>
          </a:xfrm>
        </p:spPr>
        <p:txBody>
          <a:bodyPr/>
          <a:lstStyle/>
          <a:p>
            <a:r>
              <a:rPr lang="en-US" dirty="0"/>
              <a:t>Implementation, Unit Testing, </a:t>
            </a:r>
            <a:br>
              <a:rPr lang="en-US" dirty="0"/>
            </a:br>
            <a:r>
              <a:rPr lang="en-US" dirty="0"/>
              <a:t>Debugging, Integration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Construction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9D665-AB45-47F0-9301-44BD8DD54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52" y="1402739"/>
            <a:ext cx="2258095" cy="225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3847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500" dirty="0"/>
              <a:t>During the </a:t>
            </a:r>
            <a:r>
              <a:rPr lang="en-US" sz="3500" b="1" dirty="0">
                <a:solidFill>
                  <a:schemeClr val="bg1"/>
                </a:solidFill>
              </a:rPr>
              <a:t>construction phase </a:t>
            </a:r>
            <a:r>
              <a:rPr lang="en-US" sz="3500" dirty="0"/>
              <a:t>developers </a:t>
            </a:r>
            <a:r>
              <a:rPr lang="en-US" sz="3500" b="1" dirty="0">
                <a:solidFill>
                  <a:schemeClr val="bg1"/>
                </a:solidFill>
              </a:rPr>
              <a:t>build the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Sometimes it is called "</a:t>
            </a:r>
            <a:r>
              <a:rPr lang="en-US" b="1" dirty="0">
                <a:solidFill>
                  <a:schemeClr val="bg1"/>
                </a:solidFill>
              </a:rPr>
              <a:t>implementation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phase</a:t>
            </a:r>
            <a:r>
              <a:rPr lang="en-US" dirty="0"/>
              <a:t>"</a:t>
            </a:r>
            <a:endParaRPr lang="en-US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500" dirty="0"/>
              <a:t>Software construction </a:t>
            </a:r>
            <a:r>
              <a:rPr lang="en-US" sz="3500" b="1" dirty="0">
                <a:solidFill>
                  <a:schemeClr val="bg1"/>
                </a:solidFill>
              </a:rPr>
              <a:t>includes</a:t>
            </a:r>
            <a:endParaRPr lang="en-US" sz="3500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Method design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Writing the source code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Testing and debugging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Writing the unit tests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reviews</a:t>
            </a:r>
            <a:r>
              <a:rPr lang="en-US" dirty="0"/>
              <a:t> and inspections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Integration</a:t>
            </a:r>
            <a:r>
              <a:rPr lang="en-US" dirty="0"/>
              <a:t> of classes / modules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Construction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FEEDCC2D-F89C-C5FC-FC5F-6CCDB5046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4503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D209BAFC-9A4E-F7F5-3748-65E3A67D0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</a:t>
            </a:fld>
            <a:endParaRPr lang="en-US" noProof="0" dirty="0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8303" y="1268761"/>
            <a:ext cx="11817789" cy="54427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Software Development Lifecycle</a:t>
            </a:r>
          </a:p>
          <a:p>
            <a:pPr>
              <a:lnSpc>
                <a:spcPct val="110000"/>
              </a:lnSpc>
            </a:pPr>
            <a:r>
              <a:rPr lang="en-US" dirty="0"/>
              <a:t>Software Requirements</a:t>
            </a:r>
          </a:p>
          <a:p>
            <a:pPr>
              <a:lnSpc>
                <a:spcPct val="110000"/>
              </a:lnSpc>
            </a:pPr>
            <a:r>
              <a:rPr lang="en-US" dirty="0"/>
              <a:t>Software Architecture and Design</a:t>
            </a:r>
          </a:p>
          <a:p>
            <a:pPr>
              <a:lnSpc>
                <a:spcPct val="110000"/>
              </a:lnSpc>
            </a:pPr>
            <a:r>
              <a:rPr lang="en-US" dirty="0"/>
              <a:t>Software Construction</a:t>
            </a:r>
          </a:p>
          <a:p>
            <a:pPr>
              <a:lnSpc>
                <a:spcPct val="110000"/>
              </a:lnSpc>
            </a:pPr>
            <a:r>
              <a:rPr lang="en-US" dirty="0"/>
              <a:t>Software Quality Assurance</a:t>
            </a:r>
          </a:p>
          <a:p>
            <a:pPr>
              <a:lnSpc>
                <a:spcPct val="110000"/>
              </a:lnSpc>
            </a:pPr>
            <a:r>
              <a:rPr lang="en-US" dirty="0"/>
              <a:t>Deployment and Maintenance</a:t>
            </a:r>
          </a:p>
        </p:txBody>
      </p:sp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560901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1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Coding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The process of </a:t>
            </a:r>
            <a:r>
              <a:rPr lang="en-US" b="1" dirty="0">
                <a:solidFill>
                  <a:schemeClr val="bg1"/>
                </a:solidFill>
              </a:rPr>
              <a:t>writing</a:t>
            </a:r>
            <a:r>
              <a:rPr lang="en-US" dirty="0"/>
              <a:t> the programming code (the source code), </a:t>
            </a:r>
            <a:r>
              <a:rPr lang="en-US" b="1" dirty="0">
                <a:solidFill>
                  <a:schemeClr val="bg1"/>
                </a:solidFill>
              </a:rPr>
              <a:t>running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debugging</a:t>
            </a:r>
            <a:r>
              <a:rPr lang="en-US" dirty="0"/>
              <a:t> it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dirty="0"/>
              <a:t>The code </a:t>
            </a:r>
            <a:r>
              <a:rPr lang="en-US" b="1" dirty="0">
                <a:solidFill>
                  <a:schemeClr val="bg1"/>
                </a:solidFill>
              </a:rPr>
              <a:t>adheres to established architecture and design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Developers perform </a:t>
            </a:r>
            <a:r>
              <a:rPr lang="en-US" b="1" dirty="0">
                <a:solidFill>
                  <a:schemeClr val="bg1"/>
                </a:solidFill>
              </a:rPr>
              <a:t>method design </a:t>
            </a:r>
            <a:r>
              <a:rPr lang="en-US" dirty="0"/>
              <a:t>as part of </a:t>
            </a:r>
            <a:r>
              <a:rPr lang="en-US" b="1" dirty="0">
                <a:solidFill>
                  <a:schemeClr val="bg1"/>
                </a:solidFill>
              </a:rPr>
              <a:t>coding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source code </a:t>
            </a:r>
            <a:r>
              <a:rPr lang="en-US" dirty="0"/>
              <a:t>is the output of the </a:t>
            </a:r>
            <a:r>
              <a:rPr lang="en-US" b="1" dirty="0">
                <a:solidFill>
                  <a:schemeClr val="bg1"/>
                </a:solidFill>
              </a:rPr>
              <a:t>software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construction process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Written by developers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Can include </a:t>
            </a:r>
            <a:r>
              <a:rPr lang="en-US" b="1" dirty="0">
                <a:solidFill>
                  <a:schemeClr val="bg1"/>
                </a:solidFill>
              </a:rPr>
              <a:t>tests </a:t>
            </a:r>
            <a:r>
              <a:rPr lang="en-US" dirty="0"/>
              <a:t>(unit, integration, others)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Writing the Code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BDB30185-1A43-FF8C-3BB0-3B0D96AA42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6227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1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Testing</a:t>
            </a:r>
            <a:endParaRPr lang="en-US" sz="3500" i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The process of checking whether the developed software </a:t>
            </a:r>
            <a:r>
              <a:rPr lang="en-US" b="1" dirty="0">
                <a:solidFill>
                  <a:schemeClr val="bg1"/>
                </a:solidFill>
              </a:rPr>
              <a:t>conforms</a:t>
            </a:r>
            <a:r>
              <a:rPr lang="en-US" dirty="0"/>
              <a:t> to the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Aims to </a:t>
            </a:r>
            <a:r>
              <a:rPr lang="en-US" b="1" dirty="0">
                <a:solidFill>
                  <a:schemeClr val="bg1"/>
                </a:solidFill>
              </a:rPr>
              <a:t>identify defects </a:t>
            </a:r>
            <a:r>
              <a:rPr lang="en-US" dirty="0"/>
              <a:t>(bugs)</a:t>
            </a:r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System testing </a:t>
            </a:r>
            <a:r>
              <a:rPr lang="en-US" sz="3500" dirty="0"/>
              <a:t>is done by the </a:t>
            </a:r>
            <a:r>
              <a:rPr lang="en-US" sz="3500" b="1" dirty="0">
                <a:solidFill>
                  <a:schemeClr val="bg1"/>
                </a:solidFill>
              </a:rPr>
              <a:t>QA engineers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Unit / integration testing is done by </a:t>
            </a:r>
            <a:r>
              <a:rPr lang="en-US" b="1" dirty="0">
                <a:solidFill>
                  <a:schemeClr val="bg1"/>
                </a:solidFill>
              </a:rPr>
              <a:t>developers</a:t>
            </a:r>
            <a:endParaRPr lang="en-US" dirty="0"/>
          </a:p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Developers test the code </a:t>
            </a:r>
            <a:r>
              <a:rPr lang="en-US" sz="3500" dirty="0"/>
              <a:t>after writing it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Run it at least once to see the results</a:t>
            </a:r>
            <a:endParaRPr lang="bg-BG" dirty="0"/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Unit testing </a:t>
            </a:r>
            <a:r>
              <a:rPr lang="en-US" dirty="0"/>
              <a:t>/ </a:t>
            </a:r>
            <a:r>
              <a:rPr lang="en-US" b="1" dirty="0">
                <a:solidFill>
                  <a:schemeClr val="bg1"/>
                </a:solidFill>
              </a:rPr>
              <a:t>integration testing </a:t>
            </a:r>
            <a:r>
              <a:rPr lang="en-US" dirty="0"/>
              <a:t>work better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Automated tests are </a:t>
            </a:r>
            <a:r>
              <a:rPr lang="en-US" b="1" dirty="0">
                <a:solidFill>
                  <a:schemeClr val="bg1"/>
                </a:solidFill>
              </a:rPr>
              <a:t>repeatable</a:t>
            </a:r>
            <a:r>
              <a:rPr lang="en-US" dirty="0"/>
              <a:t>, executed many times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Testing the Code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DF1F2526-D1E5-AA15-89F1-D5CFE71FC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9443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5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Debugging</a:t>
            </a:r>
            <a:endParaRPr lang="en-GB" sz="35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200" dirty="0"/>
              <a:t>Finding the </a:t>
            </a:r>
            <a:r>
              <a:rPr lang="en-US" sz="3200" b="1" dirty="0">
                <a:solidFill>
                  <a:schemeClr val="bg1"/>
                </a:solidFill>
              </a:rPr>
              <a:t>source</a:t>
            </a:r>
            <a:r>
              <a:rPr lang="en-US" sz="3200" dirty="0"/>
              <a:t> of an already identified </a:t>
            </a:r>
            <a:r>
              <a:rPr lang="en-US" sz="3200" b="1" dirty="0">
                <a:solidFill>
                  <a:schemeClr val="bg1"/>
                </a:solidFill>
              </a:rPr>
              <a:t>bug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fixing</a:t>
            </a:r>
            <a:r>
              <a:rPr lang="en-US" sz="3200" dirty="0"/>
              <a:t> it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Performed by developers (constantly)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Steps</a:t>
            </a:r>
            <a:r>
              <a:rPr lang="en-US" sz="3500" dirty="0"/>
              <a:t> in debugging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Find the defect </a:t>
            </a:r>
            <a:r>
              <a:rPr lang="en-US" sz="3200" dirty="0"/>
              <a:t>in the code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Identify the source </a:t>
            </a:r>
            <a:r>
              <a:rPr lang="en-US" dirty="0">
                <a:solidFill>
                  <a:schemeClr val="bg1"/>
                </a:solidFill>
              </a:rPr>
              <a:t>of </a:t>
            </a:r>
            <a:r>
              <a:rPr lang="en-US" dirty="0"/>
              <a:t>the problem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Identify the exact place </a:t>
            </a:r>
            <a:r>
              <a:rPr lang="en-US" dirty="0"/>
              <a:t>in the code causing it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Fix the defect </a:t>
            </a:r>
            <a:r>
              <a:rPr lang="en-US" sz="3200" dirty="0"/>
              <a:t>(modify the source code)</a:t>
            </a:r>
          </a:p>
          <a:p>
            <a:pPr lvl="1"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Test</a:t>
            </a:r>
            <a:r>
              <a:rPr lang="en-US" sz="3200" dirty="0"/>
              <a:t> to check if the fix is working correctly</a:t>
            </a:r>
          </a:p>
          <a:p>
            <a:pPr lvl="1">
              <a:buClr>
                <a:schemeClr val="tx1"/>
              </a:buClr>
            </a:pPr>
            <a:r>
              <a:rPr lang="en-US" sz="3200" dirty="0"/>
              <a:t>Write a </a:t>
            </a:r>
            <a:r>
              <a:rPr lang="en-US" sz="3200" b="1" dirty="0">
                <a:solidFill>
                  <a:schemeClr val="bg1"/>
                </a:solidFill>
              </a:rPr>
              <a:t>unit test </a:t>
            </a:r>
            <a:r>
              <a:rPr lang="en-US" sz="3200" dirty="0"/>
              <a:t>for the defect to avoid it reoccurring further</a:t>
            </a:r>
            <a:endParaRPr lang="en-US" sz="3200" b="1" dirty="0"/>
          </a:p>
        </p:txBody>
      </p: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Debugging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74AB4819-7C57-FFF2-E434-6E4D648D0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228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A7D16-89A6-23C3-B5F9-7B82EFC0C4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D9A5A-946A-9C90-D031-EACB258C4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Inspections</a:t>
            </a:r>
            <a:r>
              <a:rPr lang="en-US" sz="3500" dirty="0"/>
              <a:t>: requirements / design / code inspections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Aim to find flaws early, e.g., in the requirements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Performed by an experienced dev / QA engineer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Code reviews</a:t>
            </a:r>
            <a:r>
              <a:rPr lang="en-US" sz="3500" dirty="0"/>
              <a:t>: developer reviews the code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Find flaws / bugs / improve quality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Static analysis</a:t>
            </a:r>
            <a:r>
              <a:rPr lang="en-US" sz="3500" dirty="0"/>
              <a:t>: software tools scan</a:t>
            </a:r>
            <a:r>
              <a:rPr lang="bg-BG" sz="3500" dirty="0"/>
              <a:t> </a:t>
            </a:r>
            <a:r>
              <a:rPr lang="en-US" sz="3500" dirty="0"/>
              <a:t>the source code for problems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Security, code quality, potential bugs, etc.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Dynamic analysis</a:t>
            </a:r>
            <a:r>
              <a:rPr lang="en-US" sz="3500" dirty="0"/>
              <a:t>: tools asses runtime code to find flaws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Memory issues, bad performance, arithmetic overflows, etc.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94B6D0-06E8-E0BE-0C8A-6CB55205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Verification Activities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322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26233-BB67-4A9D-E7B4-22BB118F3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8CA0F-7D60-0500-4D1C-5B4644460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sz="3400" b="1" dirty="0">
                <a:solidFill>
                  <a:schemeClr val="bg1"/>
                </a:solidFill>
              </a:rPr>
              <a:t>Code reviews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Assessments</a:t>
            </a:r>
            <a:r>
              <a:rPr lang="en-GB" sz="3200" dirty="0"/>
              <a:t> of the source code and other assets</a:t>
            </a:r>
          </a:p>
          <a:p>
            <a:pPr lvl="1">
              <a:buClr>
                <a:schemeClr val="tx1"/>
              </a:buClr>
            </a:pPr>
            <a:r>
              <a:rPr lang="en-GB" sz="3200" dirty="0"/>
              <a:t>Developer A </a:t>
            </a:r>
            <a:r>
              <a:rPr lang="en-GB" sz="3200" b="1" dirty="0">
                <a:solidFill>
                  <a:schemeClr val="bg1"/>
                </a:solidFill>
              </a:rPr>
              <a:t>reviews the code</a:t>
            </a:r>
            <a:r>
              <a:rPr lang="en-GB" sz="3200" dirty="0"/>
              <a:t> written by Developer B</a:t>
            </a:r>
          </a:p>
          <a:p>
            <a:pPr lvl="1">
              <a:buClr>
                <a:schemeClr val="tx1"/>
              </a:buClr>
            </a:pPr>
            <a:r>
              <a:rPr lang="en-GB" sz="3200" dirty="0"/>
              <a:t>Goals</a:t>
            </a:r>
          </a:p>
          <a:p>
            <a:pPr lvl="2">
              <a:buClr>
                <a:schemeClr val="tx1"/>
              </a:buClr>
            </a:pPr>
            <a:r>
              <a:rPr lang="en-GB" dirty="0"/>
              <a:t>Identify </a:t>
            </a:r>
            <a:r>
              <a:rPr lang="en-GB" b="1" dirty="0">
                <a:solidFill>
                  <a:schemeClr val="bg1"/>
                </a:solidFill>
              </a:rPr>
              <a:t>bugs</a:t>
            </a:r>
            <a:endParaRPr lang="en-GB" dirty="0"/>
          </a:p>
          <a:p>
            <a:pPr lvl="2">
              <a:buClr>
                <a:schemeClr val="tx1"/>
              </a:buClr>
            </a:pPr>
            <a:r>
              <a:rPr lang="en-GB" dirty="0"/>
              <a:t>Increase </a:t>
            </a:r>
            <a:r>
              <a:rPr lang="en-GB" b="1" dirty="0">
                <a:solidFill>
                  <a:schemeClr val="bg1"/>
                </a:solidFill>
              </a:rPr>
              <a:t>code quality</a:t>
            </a:r>
            <a:endParaRPr lang="en-GB" dirty="0"/>
          </a:p>
          <a:p>
            <a:pPr lvl="2">
              <a:buClr>
                <a:schemeClr val="tx1"/>
              </a:buClr>
            </a:pPr>
            <a:r>
              <a:rPr lang="en-GB" dirty="0"/>
              <a:t>Apply </a:t>
            </a:r>
            <a:r>
              <a:rPr lang="en-GB" b="1" dirty="0">
                <a:solidFill>
                  <a:schemeClr val="bg1"/>
                </a:solidFill>
              </a:rPr>
              <a:t>best practices</a:t>
            </a:r>
            <a:endParaRPr lang="en-GB" dirty="0"/>
          </a:p>
          <a:p>
            <a:pPr lvl="2">
              <a:buClr>
                <a:schemeClr val="tx1"/>
              </a:buClr>
            </a:pPr>
            <a:r>
              <a:rPr lang="en-GB" dirty="0"/>
              <a:t>Help developers learn the source code and from other developers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3BC58D-BA05-FB8B-37DA-EEB03D18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08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26233-BB67-4A9D-E7B4-22BB118F3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8CA0F-7D60-0500-4D1C-5B4644460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GB" sz="3400" dirty="0"/>
              <a:t>Code reviews can be </a:t>
            </a:r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Formal</a:t>
            </a:r>
            <a:r>
              <a:rPr lang="en-GB" sz="3200" dirty="0"/>
              <a:t> or </a:t>
            </a:r>
            <a:r>
              <a:rPr lang="en-GB" sz="3200" b="1" dirty="0">
                <a:solidFill>
                  <a:schemeClr val="bg1"/>
                </a:solidFill>
              </a:rPr>
              <a:t>informal</a:t>
            </a:r>
            <a:endParaRPr lang="en-GB" sz="3200" dirty="0"/>
          </a:p>
          <a:p>
            <a:pPr lvl="1">
              <a:buClr>
                <a:schemeClr val="tx1"/>
              </a:buClr>
            </a:pPr>
            <a:r>
              <a:rPr lang="en-GB" sz="3200" b="1" dirty="0">
                <a:solidFill>
                  <a:schemeClr val="bg1"/>
                </a:solidFill>
              </a:rPr>
              <a:t>Live</a:t>
            </a:r>
            <a:r>
              <a:rPr lang="en-GB" sz="3200" dirty="0"/>
              <a:t> or </a:t>
            </a:r>
            <a:r>
              <a:rPr lang="en-GB" sz="3200" b="1" dirty="0">
                <a:solidFill>
                  <a:schemeClr val="bg1"/>
                </a:solidFill>
              </a:rPr>
              <a:t>offline</a:t>
            </a:r>
          </a:p>
          <a:p>
            <a:pPr>
              <a:buClr>
                <a:schemeClr val="tx1"/>
              </a:buClr>
            </a:pPr>
            <a:r>
              <a:rPr lang="en-GB" sz="3400" dirty="0"/>
              <a:t>Code review </a:t>
            </a:r>
            <a:r>
              <a:rPr lang="en-GB" sz="3400" b="1" dirty="0">
                <a:solidFill>
                  <a:schemeClr val="bg1"/>
                </a:solidFill>
              </a:rPr>
              <a:t>tools</a:t>
            </a:r>
            <a:r>
              <a:rPr lang="en-GB" sz="3400" dirty="0"/>
              <a:t> are used to perform code reviews online</a:t>
            </a:r>
            <a:endParaRPr lang="en-GB" sz="3400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GB" sz="3200" dirty="0"/>
              <a:t>Example: GitHub Pull Requests</a:t>
            </a:r>
          </a:p>
          <a:p>
            <a:pPr lvl="1">
              <a:buClr>
                <a:schemeClr val="tx1"/>
              </a:buClr>
            </a:pPr>
            <a:r>
              <a:rPr lang="en-GB" sz="3200" dirty="0"/>
              <a:t>Code under review gets improvement suggestions and comments</a:t>
            </a:r>
          </a:p>
          <a:p>
            <a:pPr lvl="1">
              <a:buClr>
                <a:schemeClr val="tx1"/>
              </a:buClr>
            </a:pPr>
            <a:r>
              <a:rPr lang="en-GB" sz="3200" dirty="0"/>
              <a:t>Code under review can finally be rejected or approved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3BC58D-BA05-FB8B-37DA-EEB03D182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Reviews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64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9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integration</a:t>
            </a:r>
            <a:r>
              <a:rPr lang="en-US" dirty="0"/>
              <a:t>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Combining</a:t>
            </a:r>
            <a:r>
              <a:rPr lang="en-US" dirty="0"/>
              <a:t> multiple software systems to work together seamlessly and efficiently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Enabling data exchange between them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Enhances</a:t>
            </a:r>
            <a:r>
              <a:rPr lang="en-US" dirty="0"/>
              <a:t> overall productivity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Reduces redundancy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Improves efficiency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Compile, run and deploy separate modules as a single system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 to identify defects </a:t>
            </a:r>
            <a:r>
              <a:rPr lang="en-US" dirty="0"/>
              <a:t>(integration testing)</a:t>
            </a:r>
          </a:p>
        </p:txBody>
      </p:sp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sz="4200" dirty="0"/>
              <a:t>Software Integration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DA47C37D-A6F8-1977-5695-65B65E344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7544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9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 fontScale="85000" lnSpcReduction="20000"/>
          </a:bodyPr>
          <a:lstStyle/>
          <a:p>
            <a:pPr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Big bang</a:t>
            </a:r>
            <a:r>
              <a:rPr lang="en-US" sz="3500" dirty="0"/>
              <a:t> </a:t>
            </a:r>
            <a:endParaRPr lang="en-US" sz="3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chemeClr val="tx1"/>
              </a:buClr>
            </a:pPr>
            <a:r>
              <a:rPr lang="en-US" sz="3300" dirty="0"/>
              <a:t>All or almost all modules are </a:t>
            </a:r>
            <a:br>
              <a:rPr lang="en-US" sz="3300" dirty="0"/>
            </a:br>
            <a:r>
              <a:rPr lang="en-US" sz="3300" dirty="0"/>
              <a:t>integrated together at the same time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Top-down</a:t>
            </a:r>
            <a:r>
              <a:rPr lang="en-US" sz="3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spcBef>
                <a:spcPts val="1200"/>
              </a:spcBef>
              <a:buClr>
                <a:schemeClr val="tx1"/>
              </a:buClr>
            </a:pPr>
            <a:r>
              <a:rPr lang="en-US" sz="3300" dirty="0"/>
              <a:t>Integration of </a:t>
            </a:r>
            <a:br>
              <a:rPr lang="en-US" sz="3300" dirty="0"/>
            </a:br>
            <a:r>
              <a:rPr lang="en-US" sz="3300" dirty="0"/>
              <a:t>the higher-level layers first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Bottom-up</a:t>
            </a:r>
            <a:endParaRPr lang="en-US" sz="3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</a:pPr>
            <a:r>
              <a:rPr lang="en-US" sz="3300" dirty="0"/>
              <a:t>Lower layers first</a:t>
            </a:r>
            <a:endParaRPr lang="en-US" sz="3300" b="1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500" b="1" dirty="0">
                <a:solidFill>
                  <a:schemeClr val="bg1"/>
                </a:solidFill>
              </a:rPr>
              <a:t>Continuous integration </a:t>
            </a:r>
            <a:r>
              <a:rPr lang="en-US" sz="3500" dirty="0"/>
              <a:t>(CI)</a:t>
            </a:r>
          </a:p>
          <a:p>
            <a:pPr lvl="1">
              <a:buClr>
                <a:schemeClr val="tx1"/>
              </a:buClr>
            </a:pPr>
            <a:r>
              <a:rPr lang="en-US" sz="3300" dirty="0"/>
              <a:t>Integrate after each commit in the source control system</a:t>
            </a:r>
          </a:p>
        </p:txBody>
      </p:sp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sz="4200" dirty="0"/>
              <a:t>Software Integration Strategies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DA47C37D-A6F8-1977-5695-65B65E344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2050" name="Picture 2" descr="Integration Testing: What is, Types, Top Down &amp; Bottom Up Example">
            <a:extLst>
              <a:ext uri="{FF2B5EF4-FFF2-40B4-BE49-F238E27FC236}">
                <a16:creationId xmlns:a16="http://schemas.microsoft.com/office/drawing/2014/main" id="{177D0EDD-DDD1-4C2C-8E3D-69D291C2B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812" y="3286571"/>
            <a:ext cx="3224715" cy="1832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766B00-BFA2-AE24-CF85-EE66A64C7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00" y="5076302"/>
            <a:ext cx="2087522" cy="1415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48B2FD6-A9C4-5106-1B9A-416E8FF71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778" y="1178252"/>
            <a:ext cx="2840488" cy="1886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814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4819A28-CF45-4FB2-991B-3BE209DD3E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Continuous integration </a:t>
            </a:r>
            <a:r>
              <a:rPr lang="en-US" sz="3400" dirty="0"/>
              <a:t>(CI)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</a:rPr>
              <a:t>Integrating</a:t>
            </a:r>
            <a:r>
              <a:rPr lang="en-US" sz="3199" dirty="0"/>
              <a:t> the code from different developers frequently (several times a day)</a:t>
            </a: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</a:rPr>
              <a:t>Automated building</a:t>
            </a:r>
            <a:r>
              <a:rPr lang="en-US" sz="3199" dirty="0">
                <a:solidFill>
                  <a:schemeClr val="bg1"/>
                </a:solidFill>
              </a:rPr>
              <a:t> </a:t>
            </a:r>
            <a:r>
              <a:rPr lang="en-US" sz="3199" dirty="0"/>
              <a:t>and </a:t>
            </a:r>
            <a:r>
              <a:rPr lang="en-US" sz="3199" b="1" dirty="0">
                <a:solidFill>
                  <a:schemeClr val="bg1"/>
                </a:solidFill>
              </a:rPr>
              <a:t>testing</a:t>
            </a:r>
            <a:r>
              <a:rPr lang="en-US" sz="3199" dirty="0"/>
              <a:t> the software</a:t>
            </a:r>
          </a:p>
          <a:p>
            <a:pPr lvl="2">
              <a:buClr>
                <a:schemeClr val="tx1"/>
              </a:buClr>
            </a:pPr>
            <a:r>
              <a:rPr lang="en-US" sz="3000" dirty="0"/>
              <a:t>Typically, </a:t>
            </a:r>
            <a:r>
              <a:rPr lang="en-US" sz="3000" b="1" dirty="0">
                <a:solidFill>
                  <a:schemeClr val="bg1"/>
                </a:solidFill>
              </a:rPr>
              <a:t>at Git push </a:t>
            </a:r>
            <a:r>
              <a:rPr lang="en-US" sz="3000" dirty="0"/>
              <a:t>in a certain branch</a:t>
            </a:r>
          </a:p>
          <a:p>
            <a:pPr lvl="1">
              <a:buClr>
                <a:schemeClr val="tx1"/>
              </a:buClr>
            </a:pPr>
            <a:r>
              <a:rPr lang="en-US" sz="3199" b="1" dirty="0">
                <a:solidFill>
                  <a:schemeClr val="bg1"/>
                </a:solidFill>
              </a:rPr>
              <a:t>Finding integration problems </a:t>
            </a:r>
            <a:r>
              <a:rPr lang="en-US" sz="3199" dirty="0"/>
              <a:t>and bugs early</a:t>
            </a:r>
          </a:p>
          <a:p>
            <a:pPr lvl="2">
              <a:buClr>
                <a:schemeClr val="tx1"/>
              </a:buClr>
            </a:pPr>
            <a:r>
              <a:rPr lang="en-US" sz="3000" dirty="0"/>
              <a:t>C</a:t>
            </a:r>
            <a:r>
              <a:rPr lang="en-US" sz="3000" dirty="0">
                <a:sym typeface="Wingdings" panose="05000000000000000000" pitchFamily="2" charset="2"/>
              </a:rPr>
              <a:t>ontinuously maintain software quality</a:t>
            </a:r>
          </a:p>
          <a:p>
            <a:pPr>
              <a:buClr>
                <a:schemeClr val="tx1"/>
              </a:buClr>
            </a:pPr>
            <a:r>
              <a:rPr lang="en-US" sz="3400" dirty="0">
                <a:sym typeface="Wingdings" panose="05000000000000000000" pitchFamily="2" charset="2"/>
              </a:rPr>
              <a:t>CI is implemented by a </a:t>
            </a:r>
            <a:r>
              <a:rPr lang="en-US" sz="3400" b="1" dirty="0">
                <a:solidFill>
                  <a:schemeClr val="bg1"/>
                </a:solidFill>
                <a:sym typeface="Wingdings" panose="05000000000000000000" pitchFamily="2" charset="2"/>
              </a:rPr>
              <a:t>CI system </a:t>
            </a:r>
            <a:r>
              <a:rPr lang="en-US" sz="3400" dirty="0">
                <a:sym typeface="Wingdings" panose="05000000000000000000" pitchFamily="2" charset="2"/>
              </a:rPr>
              <a:t>like Jenkins,</a:t>
            </a:r>
            <a:r>
              <a:rPr lang="bg-BG" sz="3400" dirty="0">
                <a:sym typeface="Wingdings" panose="05000000000000000000" pitchFamily="2" charset="2"/>
              </a:rPr>
              <a:t> </a:t>
            </a:r>
            <a:r>
              <a:rPr lang="en-US" sz="3400" dirty="0">
                <a:sym typeface="Wingdings" panose="05000000000000000000" pitchFamily="2" charset="2"/>
              </a:rPr>
              <a:t>GitHub Actions, TeamCity, Azure Pipelines</a:t>
            </a:r>
            <a:endParaRPr lang="en-US" sz="3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(CI)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DB20D80C-4FD9-1795-A253-27A362B83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46F27-0094-40A2-8470-1F191A479B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314553"/>
            <a:ext cx="11815018" cy="54094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CI/CD pipeline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Continuously </a:t>
            </a:r>
            <a:r>
              <a:rPr lang="en-US" b="1" dirty="0">
                <a:solidFill>
                  <a:schemeClr val="bg1"/>
                </a:solidFill>
              </a:rPr>
              <a:t>integrate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release</a:t>
            </a:r>
            <a:r>
              <a:rPr lang="en-US" dirty="0"/>
              <a:t> new features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Continuous integration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Write code, test and </a:t>
            </a:r>
            <a:r>
              <a:rPr lang="en-US" b="1" dirty="0">
                <a:solidFill>
                  <a:schemeClr val="bg1"/>
                </a:solidFill>
              </a:rPr>
              <a:t>integrate</a:t>
            </a:r>
            <a:r>
              <a:rPr lang="en-US" dirty="0"/>
              <a:t> it in the product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Continuous delivery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CD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Continuously </a:t>
            </a:r>
            <a:r>
              <a:rPr lang="en-US" b="1" dirty="0">
                <a:solidFill>
                  <a:schemeClr val="bg1"/>
                </a:solidFill>
              </a:rPr>
              <a:t>release</a:t>
            </a:r>
            <a:r>
              <a:rPr lang="en-US" dirty="0"/>
              <a:t> new features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dirty="0">
                <a:latin typeface="+mj-lt"/>
              </a:rPr>
              <a:t>Often </a:t>
            </a:r>
            <a:r>
              <a:rPr lang="en-US" b="1" dirty="0">
                <a:solidFill>
                  <a:schemeClr val="bg1"/>
                </a:solidFill>
              </a:rPr>
              <a:t>QA engineers</a:t>
            </a:r>
            <a:r>
              <a:rPr lang="en-US" dirty="0"/>
              <a:t> maintain and monitor the CI/CD pipeline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F0402F-4C73-447C-8923-2B047551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CI/CD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B4CF5-13B9-4485-9332-079AB63CAA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4372" y="1224000"/>
            <a:ext cx="6141628" cy="2641347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A9DC0E04-BCC1-2455-D65A-8787714FFF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67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6206B-FC29-45AE-8D1D-BFA57814BF7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>
                <a:sym typeface="Wingdings" panose="05000000000000000000" pitchFamily="2" charset="2"/>
              </a:rPr>
              <a:t> Design  Code  Test  Deploy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839FD4-3F1E-2DB3-6C1C-FECA0243916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sz="5200" dirty="0"/>
              <a:t>Software Development Lifecycle (SDLC)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64D5A-F6DA-CA89-F955-C78770497D46}"/>
              </a:ext>
            </a:extLst>
          </p:cNvPr>
          <p:cNvSpPr txBox="1"/>
          <p:nvPr/>
        </p:nvSpPr>
        <p:spPr>
          <a:xfrm>
            <a:off x="5348779" y="2131607"/>
            <a:ext cx="1516585" cy="970909"/>
          </a:xfrm>
          <a:prstGeom prst="rect">
            <a:avLst/>
          </a:prstGeom>
          <a:noFill/>
          <a:ln w="12700">
            <a:noFill/>
          </a:ln>
        </p:spPr>
        <p:txBody>
          <a:bodyPr vert="horz" wrap="none" lIns="144000" tIns="108000" rIns="144000" bIns="108000" rtlCol="0">
            <a:spAutoFit/>
          </a:bodyPr>
          <a:lstStyle/>
          <a:p>
            <a:pPr algn="l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5400" b="1" dirty="0"/>
              <a:t>SDLC</a:t>
            </a:r>
            <a:endParaRPr lang="en-GB" sz="5400" b="1" dirty="0"/>
          </a:p>
        </p:txBody>
      </p:sp>
      <p:pic>
        <p:nvPicPr>
          <p:cNvPr id="8" name="Graphic 7" descr="Arrow circle with solid fill">
            <a:extLst>
              <a:ext uri="{FF2B5EF4-FFF2-40B4-BE49-F238E27FC236}">
                <a16:creationId xmlns:a16="http://schemas.microsoft.com/office/drawing/2014/main" id="{F8FC22BB-F6F3-48BB-92CC-C8E40D400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6980" y="1224000"/>
            <a:ext cx="2998039" cy="29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165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A4229-781D-4566-9679-B46777039264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Software Quality, Testing, QA Process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08FCBD-CD97-43BE-07A0-AC4917F48B0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Quality Assurance (QA)</a:t>
            </a: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DFB1B972-AA24-4F3E-BC3D-347367A40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6854" y="1385091"/>
            <a:ext cx="2598291" cy="259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898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1940" y="1230807"/>
            <a:ext cx="11815018" cy="552732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What is "</a:t>
            </a:r>
            <a:r>
              <a:rPr lang="en-US" b="1" dirty="0">
                <a:solidFill>
                  <a:schemeClr val="bg1"/>
                </a:solidFill>
              </a:rPr>
              <a:t>software quality assurance</a:t>
            </a:r>
            <a:r>
              <a:rPr lang="en-US" dirty="0"/>
              <a:t>" (</a:t>
            </a:r>
            <a:r>
              <a:rPr lang="en-US" b="1" dirty="0">
                <a:solidFill>
                  <a:schemeClr val="bg1"/>
                </a:solidFill>
              </a:rPr>
              <a:t>SQA</a:t>
            </a:r>
            <a:r>
              <a:rPr lang="en-US" dirty="0"/>
              <a:t>)?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Software quality assurance aims to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Minimize software defects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Ensure</a:t>
            </a:r>
            <a:r>
              <a:rPr lang="en-US" dirty="0"/>
              <a:t> it behaves as </a:t>
            </a:r>
            <a:r>
              <a:rPr lang="en-US" b="1" dirty="0">
                <a:solidFill>
                  <a:schemeClr val="bg1"/>
                </a:solidFill>
              </a:rPr>
              <a:t>expected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Defects are reported and tracked through a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bug tracking system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Performed by the Quality Assurance engineers (</a:t>
            </a:r>
            <a:r>
              <a:rPr lang="en-US" b="1" dirty="0">
                <a:solidFill>
                  <a:schemeClr val="bg1"/>
                </a:solidFill>
              </a:rPr>
              <a:t>QA engineers</a:t>
            </a:r>
            <a:r>
              <a:rPr lang="en-US" dirty="0"/>
              <a:t>)</a:t>
            </a:r>
          </a:p>
          <a:p>
            <a:pPr>
              <a:buClr>
                <a:schemeClr val="tx1"/>
              </a:buClr>
            </a:pPr>
            <a:r>
              <a:rPr lang="en-US" dirty="0"/>
              <a:t>Continuous integration and delivery (</a:t>
            </a:r>
            <a:r>
              <a:rPr lang="en-US" b="1" dirty="0">
                <a:solidFill>
                  <a:schemeClr val="bg1"/>
                </a:solidFill>
              </a:rPr>
              <a:t>CI/CD pipeline</a:t>
            </a:r>
            <a:r>
              <a:rPr lang="en-US" dirty="0"/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Software Quality Assurance (QA)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CA482A3-FA37-4584-8473-180197760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92164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bg-BG" sz="3499" b="1" dirty="0">
                <a:solidFill>
                  <a:schemeClr val="bg1"/>
                </a:solidFill>
              </a:rPr>
              <a:t>QA engineers</a:t>
            </a:r>
            <a:r>
              <a:rPr lang="en-US" altLang="bg-BG" sz="3499" b="1" dirty="0"/>
              <a:t> </a:t>
            </a:r>
            <a:r>
              <a:rPr lang="en-US" altLang="bg-BG" sz="3499" dirty="0"/>
              <a:t>ensure the </a:t>
            </a:r>
            <a:r>
              <a:rPr lang="en-US" altLang="bg-BG" sz="3499" b="1" dirty="0">
                <a:solidFill>
                  <a:schemeClr val="bg1"/>
                </a:solidFill>
              </a:rPr>
              <a:t>software quality</a:t>
            </a:r>
          </a:p>
          <a:p>
            <a:pPr>
              <a:lnSpc>
                <a:spcPct val="110000"/>
              </a:lnSpc>
            </a:pPr>
            <a:r>
              <a:rPr lang="en-US" altLang="bg-BG" sz="3499" dirty="0"/>
              <a:t>Plan and execute </a:t>
            </a:r>
            <a:r>
              <a:rPr lang="en-US" altLang="bg-BG" sz="3499" b="1" dirty="0">
                <a:solidFill>
                  <a:schemeClr val="bg1"/>
                </a:solidFill>
              </a:rPr>
              <a:t>testing activities</a:t>
            </a:r>
            <a:endParaRPr lang="en-US" sz="3499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sz="3299" b="1" dirty="0">
                <a:solidFill>
                  <a:schemeClr val="bg1"/>
                </a:solidFill>
              </a:rPr>
              <a:t>Test</a:t>
            </a:r>
            <a:r>
              <a:rPr lang="en-US" sz="3299" dirty="0"/>
              <a:t> the software, its functionality, UX, etc.</a:t>
            </a:r>
          </a:p>
          <a:p>
            <a:pPr lvl="1">
              <a:lnSpc>
                <a:spcPct val="110000"/>
              </a:lnSpc>
            </a:pPr>
            <a:r>
              <a:rPr lang="en-US" altLang="bg-BG" sz="3299" dirty="0"/>
              <a:t>Create </a:t>
            </a:r>
            <a:r>
              <a:rPr lang="en-US" altLang="bg-BG" sz="3299" b="1" dirty="0">
                <a:solidFill>
                  <a:schemeClr val="bg1"/>
                </a:solidFill>
              </a:rPr>
              <a:t>test plans</a:t>
            </a:r>
            <a:r>
              <a:rPr lang="en-US" altLang="bg-BG" sz="3299" dirty="0"/>
              <a:t>, design </a:t>
            </a:r>
            <a:r>
              <a:rPr lang="en-US" altLang="bg-BG" sz="3299" b="1" dirty="0">
                <a:solidFill>
                  <a:schemeClr val="bg1"/>
                </a:solidFill>
              </a:rPr>
              <a:t>test cases</a:t>
            </a:r>
            <a:r>
              <a:rPr lang="en-US" altLang="bg-BG" sz="3299" dirty="0"/>
              <a:t>, </a:t>
            </a:r>
            <a:r>
              <a:rPr lang="en-US" altLang="bg-BG" sz="3299" b="1" dirty="0">
                <a:solidFill>
                  <a:schemeClr val="bg1"/>
                </a:solidFill>
              </a:rPr>
              <a:t>execute tests</a:t>
            </a:r>
            <a:endParaRPr lang="en-US" sz="3299" b="1" dirty="0">
              <a:solidFill>
                <a:schemeClr val="bg1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bg-BG" sz="3299" dirty="0"/>
              <a:t>Develop and execute </a:t>
            </a:r>
            <a:r>
              <a:rPr lang="en-US" altLang="bg-BG" sz="3299" b="1" dirty="0">
                <a:solidFill>
                  <a:schemeClr val="bg1"/>
                </a:solidFill>
              </a:rPr>
              <a:t>test automation</a:t>
            </a:r>
            <a:r>
              <a:rPr lang="en-US" altLang="bg-BG" sz="3299" b="1" dirty="0"/>
              <a:t> </a:t>
            </a:r>
            <a:r>
              <a:rPr lang="en-US" altLang="bg-BG" sz="3299" dirty="0"/>
              <a:t>scripts 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sz="3499" b="1" dirty="0">
                <a:solidFill>
                  <a:schemeClr val="bg1"/>
                </a:solidFill>
              </a:rPr>
              <a:t>Report</a:t>
            </a:r>
            <a:r>
              <a:rPr lang="en-US" sz="3499" dirty="0">
                <a:solidFill>
                  <a:schemeClr val="bg1"/>
                </a:solidFill>
              </a:rPr>
              <a:t> </a:t>
            </a:r>
            <a:r>
              <a:rPr lang="en-US" sz="3499" dirty="0"/>
              <a:t>and </a:t>
            </a:r>
            <a:r>
              <a:rPr lang="en-US" sz="3499" b="1" dirty="0">
                <a:solidFill>
                  <a:schemeClr val="bg1"/>
                </a:solidFill>
              </a:rPr>
              <a:t>track bugs</a:t>
            </a:r>
            <a:r>
              <a:rPr lang="en-US" sz="3499" b="1" dirty="0"/>
              <a:t> </a:t>
            </a:r>
            <a:r>
              <a:rPr lang="en-US" sz="3499" dirty="0"/>
              <a:t>and their lifecycle</a:t>
            </a:r>
          </a:p>
          <a:p>
            <a:pPr lvl="1">
              <a:lnSpc>
                <a:spcPct val="110000"/>
              </a:lnSpc>
            </a:pPr>
            <a:r>
              <a:rPr lang="en-US" altLang="bg-BG" sz="3299" dirty="0"/>
              <a:t>Perform </a:t>
            </a:r>
            <a:r>
              <a:rPr lang="en-US" altLang="bg-BG" sz="3299" b="1" dirty="0">
                <a:solidFill>
                  <a:schemeClr val="bg1"/>
                </a:solidFill>
              </a:rPr>
              <a:t>regression testing </a:t>
            </a:r>
            <a:r>
              <a:rPr lang="en-US" altLang="bg-BG" sz="3299" dirty="0"/>
              <a:t>when bugs are resolved</a:t>
            </a:r>
            <a:endParaRPr lang="en-US" sz="3299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499" dirty="0"/>
              <a:t>Track the </a:t>
            </a:r>
            <a:r>
              <a:rPr lang="en-US" sz="3499" b="1" dirty="0">
                <a:solidFill>
                  <a:schemeClr val="bg1"/>
                </a:solidFill>
              </a:rPr>
              <a:t>development process </a:t>
            </a:r>
            <a:r>
              <a:rPr lang="en-US" sz="3499" dirty="0"/>
              <a:t>and its quality</a:t>
            </a:r>
          </a:p>
          <a:p>
            <a:pPr lvl="1">
              <a:lnSpc>
                <a:spcPct val="110000"/>
              </a:lnSpc>
            </a:pPr>
            <a:r>
              <a:rPr lang="en-US" altLang="bg-BG" sz="3299" dirty="0"/>
              <a:t>Review the </a:t>
            </a:r>
            <a:r>
              <a:rPr lang="en-US" altLang="bg-BG" sz="3299" b="1" dirty="0">
                <a:solidFill>
                  <a:schemeClr val="bg1"/>
                </a:solidFill>
              </a:rPr>
              <a:t>requirements</a:t>
            </a:r>
            <a:r>
              <a:rPr lang="en-US" altLang="bg-BG" sz="3299" dirty="0"/>
              <a:t>, </a:t>
            </a:r>
            <a:r>
              <a:rPr lang="en-US" altLang="bg-BG" sz="3299" b="1" dirty="0">
                <a:solidFill>
                  <a:schemeClr val="bg1"/>
                </a:solidFill>
              </a:rPr>
              <a:t>design</a:t>
            </a:r>
            <a:r>
              <a:rPr lang="en-US" altLang="bg-BG" sz="3299" b="1" dirty="0"/>
              <a:t> </a:t>
            </a:r>
            <a:r>
              <a:rPr lang="en-US" altLang="bg-BG" sz="3299" dirty="0"/>
              <a:t>and</a:t>
            </a:r>
            <a:r>
              <a:rPr lang="en-US" altLang="bg-BG" sz="3299" b="1" dirty="0"/>
              <a:t> </a:t>
            </a:r>
            <a:r>
              <a:rPr lang="en-US" altLang="bg-BG" sz="3299" b="1" dirty="0">
                <a:solidFill>
                  <a:schemeClr val="bg1"/>
                </a:solidFill>
              </a:rPr>
              <a:t>code</a:t>
            </a:r>
          </a:p>
          <a:p>
            <a:pPr lvl="1">
              <a:lnSpc>
                <a:spcPct val="110000"/>
              </a:lnSpc>
            </a:pPr>
            <a:r>
              <a:rPr lang="en-US" altLang="bg-BG" sz="3299" dirty="0"/>
              <a:t>Build and monitor </a:t>
            </a:r>
            <a:r>
              <a:rPr lang="en-US" altLang="bg-BG" sz="3299" b="1" dirty="0">
                <a:solidFill>
                  <a:schemeClr val="bg1"/>
                </a:solidFill>
              </a:rPr>
              <a:t>CI/CD pipeline</a:t>
            </a:r>
            <a:r>
              <a:rPr lang="en-US" altLang="bg-BG" sz="3299" dirty="0"/>
              <a:t>, track QA </a:t>
            </a:r>
            <a:r>
              <a:rPr lang="en-US" altLang="bg-BG" sz="3299" b="1" dirty="0">
                <a:solidFill>
                  <a:schemeClr val="bg1"/>
                </a:solidFill>
              </a:rPr>
              <a:t>metrics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99" dirty="0"/>
              <a:t>Quality Assurance (QA) Engineers</a:t>
            </a:r>
            <a:endParaRPr lang="bg-BG" sz="4399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3D36237E-900D-49F6-A54A-E264F519DC8B}"/>
              </a:ext>
            </a:extLst>
          </p:cNvPr>
          <p:cNvSpPr txBox="1">
            <a:spLocks/>
          </p:cNvSpPr>
          <p:nvPr/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0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2C602F-CA89-149C-7285-CE6E3CDCA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99109-D851-4B7B-69AA-8000D492B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Defects</a:t>
            </a:r>
            <a:r>
              <a:rPr lang="en-US" dirty="0"/>
              <a:t> (</a:t>
            </a:r>
            <a:r>
              <a:rPr lang="en-US" b="1" dirty="0">
                <a:solidFill>
                  <a:schemeClr val="bg1"/>
                </a:solidFill>
              </a:rPr>
              <a:t>bugs</a:t>
            </a:r>
            <a:r>
              <a:rPr lang="en-US" dirty="0"/>
              <a:t>) in software are problems in the source code / requirements / design, which cause</a:t>
            </a:r>
            <a:r>
              <a:rPr lang="en-US" b="1" dirty="0"/>
              <a:t> </a:t>
            </a:r>
            <a:r>
              <a:rPr lang="en-US" dirty="0"/>
              <a:t>incorrect</a:t>
            </a:r>
            <a:r>
              <a:rPr lang="en-US" b="1" dirty="0"/>
              <a:t> </a:t>
            </a:r>
            <a:r>
              <a:rPr lang="en-US" dirty="0"/>
              <a:t>behavior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Once found (typically by the QA), bugs are tracked in a </a:t>
            </a:r>
            <a:r>
              <a:rPr lang="en-US" b="1" dirty="0">
                <a:solidFill>
                  <a:schemeClr val="bg1"/>
                </a:solidFill>
              </a:rPr>
              <a:t>bug trackers </a:t>
            </a:r>
            <a:r>
              <a:rPr lang="en-US" dirty="0"/>
              <a:t>/</a:t>
            </a:r>
            <a:r>
              <a:rPr lang="en-US" b="1" dirty="0">
                <a:solidFill>
                  <a:schemeClr val="bg1"/>
                </a:solidFill>
              </a:rPr>
              <a:t> issue tracking software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Examples: Jira, GitHub</a:t>
            </a:r>
            <a:r>
              <a:rPr lang="en-US" b="1" dirty="0"/>
              <a:t> </a:t>
            </a:r>
            <a:r>
              <a:rPr lang="en-US" dirty="0"/>
              <a:t>Issues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dirty="0"/>
              <a:t>Bugs have a </a:t>
            </a:r>
            <a:r>
              <a:rPr lang="en-US" b="1" dirty="0">
                <a:solidFill>
                  <a:schemeClr val="bg1"/>
                </a:solidFill>
              </a:rPr>
              <a:t>lifecycle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/>
              <a:t>new </a:t>
            </a:r>
            <a:r>
              <a:rPr lang="en-US" dirty="0">
                <a:sym typeface="Wingdings" panose="05000000000000000000" pitchFamily="2" charset="2"/>
              </a:rPr>
              <a:t> assigned / rejected  fixed  closed / reopened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8D5E57-DB02-27B9-8970-E4F142A0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Bugs and Bug Tracking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92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 fontScale="77500" lnSpcReduction="20000"/>
          </a:bodyPr>
          <a:lstStyle/>
          <a:p>
            <a:pPr>
              <a:buClr>
                <a:schemeClr val="tx1"/>
              </a:buClr>
            </a:pPr>
            <a:r>
              <a:rPr lang="en-US" sz="3900" b="1" dirty="0">
                <a:solidFill>
                  <a:schemeClr val="bg1"/>
                </a:solidFill>
              </a:rPr>
              <a:t>Test plan</a:t>
            </a:r>
          </a:p>
          <a:p>
            <a:pPr marL="812801" lvl="2">
              <a:lnSpc>
                <a:spcPct val="125000"/>
              </a:lnSpc>
              <a:buClr>
                <a:schemeClr val="tx1"/>
              </a:buClr>
            </a:pPr>
            <a:r>
              <a:rPr lang="en-GB" sz="3600" dirty="0"/>
              <a:t>A guiding document outlining the testing approach, environments, schedule, and acceptance criteria to ensure software meets </a:t>
            </a:r>
            <a:br>
              <a:rPr lang="bg-BG" sz="3600" dirty="0"/>
            </a:br>
            <a:r>
              <a:rPr lang="en-GB" sz="3600" dirty="0"/>
              <a:t>quality requirements</a:t>
            </a:r>
          </a:p>
          <a:p>
            <a:pPr marL="360363" lvl="1">
              <a:buClr>
                <a:schemeClr val="tx1"/>
              </a:buClr>
            </a:pPr>
            <a:r>
              <a:rPr lang="en-GB" sz="3900" b="1" dirty="0">
                <a:solidFill>
                  <a:schemeClr val="bg1"/>
                </a:solidFill>
              </a:rPr>
              <a:t>Test Scenarios</a:t>
            </a:r>
          </a:p>
          <a:p>
            <a:pPr marL="812801" lvl="2">
              <a:lnSpc>
                <a:spcPct val="125000"/>
              </a:lnSpc>
              <a:buClr>
                <a:schemeClr val="tx1"/>
              </a:buClr>
            </a:pPr>
            <a:r>
              <a:rPr lang="en-GB" sz="3600" dirty="0"/>
              <a:t>High-level descriptions/stories representing the functionality or feature to be tested in the software</a:t>
            </a:r>
          </a:p>
          <a:p>
            <a:pPr marL="360363" lvl="1">
              <a:buClr>
                <a:schemeClr val="tx1"/>
              </a:buClr>
            </a:pPr>
            <a:r>
              <a:rPr lang="en-GB" sz="3900" b="1" dirty="0">
                <a:solidFill>
                  <a:schemeClr val="bg1"/>
                </a:solidFill>
              </a:rPr>
              <a:t>Test Cases</a:t>
            </a:r>
          </a:p>
          <a:p>
            <a:pPr marL="812801" lvl="2">
              <a:lnSpc>
                <a:spcPct val="125000"/>
              </a:lnSpc>
              <a:buClr>
                <a:schemeClr val="tx1"/>
              </a:buClr>
            </a:pPr>
            <a:r>
              <a:rPr lang="en-GB" sz="3600" dirty="0"/>
              <a:t>Detailed, step-by-step instructions designed to validate specific conditions or functions of the software based on the associated test scenarios</a:t>
            </a:r>
            <a:endParaRPr lang="en-US" sz="3600" dirty="0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99" dirty="0"/>
              <a:t>Test Plan, Test Scenarios and Test Cases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92B481B-E270-43E5-B580-E6A892042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1557" y="6506199"/>
            <a:ext cx="367318" cy="296923"/>
          </a:xfrm>
          <a:prstGeom prst="rect">
            <a:avLst/>
          </a:prstGeom>
        </p:spPr>
        <p:txBody>
          <a:bodyPr vert="horz" lIns="91416" tIns="45708" rIns="91416" bIns="45708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5211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4D82C-E7FB-031A-AD75-B134DF3C6F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4ACE-579B-2DDD-8CB2-9E06B22F9E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0" y="1237348"/>
            <a:ext cx="11815018" cy="5426461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bg-BG" sz="3200" b="1" dirty="0">
                <a:latin typeface="+mj-lt"/>
              </a:rPr>
              <a:t> </a:t>
            </a:r>
            <a:r>
              <a:rPr lang="en-US" dirty="0"/>
              <a:t>Most of the QA work is </a:t>
            </a:r>
            <a:r>
              <a:rPr lang="en-US" b="1" dirty="0">
                <a:solidFill>
                  <a:schemeClr val="bg1"/>
                </a:solidFill>
              </a:rPr>
              <a:t>software testing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Manual</a:t>
            </a:r>
            <a:r>
              <a:rPr lang="en-US" dirty="0"/>
              <a:t> testing 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Fill forms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Click 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Check the results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Automated</a:t>
            </a:r>
            <a:r>
              <a:rPr lang="en-US" dirty="0"/>
              <a:t> testing 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QA automation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Test cases as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60C5C2-4C7A-D3AA-FD67-820AC480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and Automation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9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7F40FC-41B3-A600-15FA-07F47615AD63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dirty="0"/>
              <a:t>Deployment Environments, Maintenance Process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Deployment and Maintenance</a:t>
            </a:r>
            <a:endParaRPr lang="bg-BG" dirty="0"/>
          </a:p>
        </p:txBody>
      </p:sp>
      <p:pic>
        <p:nvPicPr>
          <p:cNvPr id="4" name="Graphic 3" descr="Tools with solid fill">
            <a:extLst>
              <a:ext uri="{FF2B5EF4-FFF2-40B4-BE49-F238E27FC236}">
                <a16:creationId xmlns:a16="http://schemas.microsoft.com/office/drawing/2014/main" id="{E504913B-8F21-47F2-B025-6DEC5B21C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12400" y="1629000"/>
            <a:ext cx="2167200" cy="21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1050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35962E-DF9F-6EC6-DAB5-8E7F70171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0943C-B862-8584-EEF0-9A2973DDEE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8000"/>
              </a:lnSpc>
              <a:buClr>
                <a:schemeClr val="tx1"/>
              </a:buClr>
            </a:pPr>
            <a:r>
              <a:rPr lang="en-GB" sz="3500" dirty="0"/>
              <a:t>What is </a:t>
            </a:r>
            <a:r>
              <a:rPr lang="en-GB" sz="3500" b="1" dirty="0">
                <a:solidFill>
                  <a:schemeClr val="bg1"/>
                </a:solidFill>
              </a:rPr>
              <a:t>software deployment</a:t>
            </a:r>
            <a:r>
              <a:rPr lang="en-GB" sz="3500" dirty="0"/>
              <a:t>?</a:t>
            </a:r>
          </a:p>
          <a:p>
            <a:pPr lvl="1">
              <a:lnSpc>
                <a:spcPct val="108000"/>
              </a:lnSpc>
              <a:buClr>
                <a:schemeClr val="tx1"/>
              </a:buClr>
            </a:pPr>
            <a:r>
              <a:rPr lang="en-GB" sz="3300" dirty="0"/>
              <a:t>Getting software out of the hands of the developers into the hands </a:t>
            </a:r>
            <a:br>
              <a:rPr lang="bg-BG" sz="3300" dirty="0"/>
            </a:br>
            <a:r>
              <a:rPr lang="en-GB" sz="3300" dirty="0"/>
              <a:t>of the users</a:t>
            </a:r>
          </a:p>
          <a:p>
            <a:pPr lvl="1">
              <a:lnSpc>
                <a:spcPct val="108000"/>
              </a:lnSpc>
              <a:buClr>
                <a:schemeClr val="tx1"/>
              </a:buClr>
            </a:pPr>
            <a:r>
              <a:rPr lang="en-GB" sz="3300" dirty="0"/>
              <a:t>Compile, package, install, configure and run the software into the customer environment / ship the app to the customer</a:t>
            </a:r>
          </a:p>
          <a:p>
            <a:pPr lvl="2">
              <a:lnSpc>
                <a:spcPct val="108000"/>
              </a:lnSpc>
              <a:buClr>
                <a:schemeClr val="tx1"/>
              </a:buClr>
            </a:pPr>
            <a:r>
              <a:rPr lang="en-GB" sz="3100" dirty="0"/>
              <a:t>Web app </a:t>
            </a:r>
            <a:r>
              <a:rPr lang="en-GB" sz="3100" dirty="0">
                <a:sym typeface="Wingdings" panose="05000000000000000000" pitchFamily="2" charset="2"/>
              </a:rPr>
              <a:t> deploy the new version to the Web servers</a:t>
            </a:r>
          </a:p>
          <a:p>
            <a:pPr lvl="2">
              <a:lnSpc>
                <a:spcPct val="108000"/>
              </a:lnSpc>
              <a:buClr>
                <a:schemeClr val="tx1"/>
              </a:buClr>
            </a:pPr>
            <a:r>
              <a:rPr lang="en-GB" sz="3100" dirty="0">
                <a:sym typeface="Wingdings" panose="05000000000000000000" pitchFamily="2" charset="2"/>
              </a:rPr>
              <a:t>Mobile app  publish a new version to app stores</a:t>
            </a:r>
          </a:p>
          <a:p>
            <a:pPr lvl="2">
              <a:lnSpc>
                <a:spcPct val="108000"/>
              </a:lnSpc>
              <a:buClr>
                <a:schemeClr val="tx1"/>
              </a:buClr>
            </a:pPr>
            <a:r>
              <a:rPr lang="en-GB" sz="3100" dirty="0">
                <a:sym typeface="Wingdings" panose="05000000000000000000" pitchFamily="2" charset="2"/>
              </a:rPr>
              <a:t>Desktop app  release a new version installer to the customers</a:t>
            </a:r>
          </a:p>
          <a:p>
            <a:pPr>
              <a:lnSpc>
                <a:spcPct val="108000"/>
              </a:lnSpc>
              <a:buClr>
                <a:schemeClr val="tx1"/>
              </a:buClr>
            </a:pPr>
            <a:r>
              <a:rPr lang="en-GB" sz="3500" b="1" dirty="0">
                <a:solidFill>
                  <a:schemeClr val="bg1"/>
                </a:solidFill>
                <a:sym typeface="Wingdings" panose="05000000000000000000" pitchFamily="2" charset="2"/>
              </a:rPr>
              <a:t>Continuous deployment </a:t>
            </a:r>
            <a:r>
              <a:rPr lang="en-GB" sz="3500" dirty="0">
                <a:sym typeface="Wingdings" panose="05000000000000000000" pitchFamily="2" charset="2"/>
              </a:rPr>
              <a:t>(</a:t>
            </a:r>
            <a:r>
              <a:rPr lang="en-GB" sz="3500" b="1" dirty="0">
                <a:solidFill>
                  <a:schemeClr val="bg1"/>
                </a:solidFill>
                <a:sym typeface="Wingdings" panose="05000000000000000000" pitchFamily="2" charset="2"/>
              </a:rPr>
              <a:t>CD</a:t>
            </a:r>
            <a:r>
              <a:rPr lang="en-GB" sz="3500" dirty="0">
                <a:sym typeface="Wingdings" panose="05000000000000000000" pitchFamily="2" charset="2"/>
              </a:rPr>
              <a:t>)</a:t>
            </a:r>
          </a:p>
          <a:p>
            <a:pPr lvl="1">
              <a:lnSpc>
                <a:spcPct val="108000"/>
              </a:lnSpc>
              <a:buClr>
                <a:schemeClr val="tx1"/>
              </a:buClr>
            </a:pPr>
            <a:r>
              <a:rPr lang="en-GB" sz="3300" dirty="0">
                <a:sym typeface="Wingdings" panose="05000000000000000000" pitchFamily="2" charset="2"/>
              </a:rPr>
              <a:t>Automatically deploy the software after each commit  ensure the changes are deployable</a:t>
            </a:r>
            <a:endParaRPr lang="en-GB" sz="33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CA4AEB-59CD-74F6-B463-7EB71091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Deployment</a:t>
            </a:r>
          </a:p>
        </p:txBody>
      </p:sp>
    </p:spTree>
    <p:extLst>
      <p:ext uri="{BB962C8B-B14F-4D97-AF65-F5344CB8AC3E}">
        <p14:creationId xmlns:p14="http://schemas.microsoft.com/office/powerpoint/2010/main" val="220592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80848-50BD-F4A0-E036-BFB58625E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59ADF-A6C6-FF18-D3A8-E9ACE85E7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5268184" cy="5528766"/>
          </a:xfrm>
        </p:spPr>
        <p:txBody>
          <a:bodyPr>
            <a:normAutofit/>
          </a:bodyPr>
          <a:lstStyle/>
          <a:p>
            <a:pPr marL="360363" lvl="1">
              <a:lnSpc>
                <a:spcPct val="108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Dev</a:t>
            </a:r>
            <a:r>
              <a:rPr lang="en-US" sz="3200" dirty="0"/>
              <a:t> environment 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Used by developers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No client data</a:t>
            </a:r>
          </a:p>
          <a:p>
            <a:pPr lvl="1">
              <a:buClr>
                <a:schemeClr val="tx1"/>
              </a:buClr>
            </a:pPr>
            <a:endParaRPr lang="en-US" sz="3000" dirty="0"/>
          </a:p>
          <a:p>
            <a:pPr lvl="1">
              <a:buClr>
                <a:schemeClr val="tx1"/>
              </a:buClr>
            </a:pPr>
            <a:endParaRPr lang="en-US" sz="3000" dirty="0"/>
          </a:p>
          <a:p>
            <a:pPr marL="360363" lvl="1">
              <a:lnSpc>
                <a:spcPct val="108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Test</a:t>
            </a:r>
            <a:r>
              <a:rPr lang="en-US" sz="3200" dirty="0"/>
              <a:t> environment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Used by QA engineers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No client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F3CE8A-201C-4C78-4F9C-2818D81E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Environments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9D01227-14AF-409F-94BC-C4BEC3D47BC3}"/>
              </a:ext>
            </a:extLst>
          </p:cNvPr>
          <p:cNvSpPr txBox="1">
            <a:spLocks/>
          </p:cNvSpPr>
          <p:nvPr/>
        </p:nvSpPr>
        <p:spPr>
          <a:xfrm>
            <a:off x="6733416" y="1210546"/>
            <a:ext cx="5268184" cy="552876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6036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60363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0213" indent="-35242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988" indent="-26670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lvl="1">
              <a:lnSpc>
                <a:spcPct val="108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Staging</a:t>
            </a:r>
            <a:r>
              <a:rPr lang="en-US" sz="3200" dirty="0"/>
              <a:t> environment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Used by QA engineers and/or clients for UAT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Limited production data</a:t>
            </a:r>
          </a:p>
          <a:p>
            <a:pPr lvl="1">
              <a:buClr>
                <a:schemeClr val="tx1"/>
              </a:buClr>
            </a:pPr>
            <a:endParaRPr lang="en-US" sz="3000" dirty="0"/>
          </a:p>
          <a:p>
            <a:pPr marL="360363" lvl="1">
              <a:lnSpc>
                <a:spcPct val="108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Production</a:t>
            </a:r>
            <a:r>
              <a:rPr lang="en-US" sz="3200" dirty="0"/>
              <a:t> environment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Used by clients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Full Production data</a:t>
            </a:r>
          </a:p>
        </p:txBody>
      </p:sp>
    </p:spTree>
    <p:extLst>
      <p:ext uri="{BB962C8B-B14F-4D97-AF65-F5344CB8AC3E}">
        <p14:creationId xmlns:p14="http://schemas.microsoft.com/office/powerpoint/2010/main" val="340776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80848-50BD-F4A0-E036-BFB58625E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59ADF-A6C6-FF18-D3A8-E9ACE85E7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268761"/>
            <a:ext cx="11815018" cy="5488489"/>
          </a:xfrm>
        </p:spPr>
        <p:txBody>
          <a:bodyPr>
            <a:normAutofit/>
          </a:bodyPr>
          <a:lstStyle/>
          <a:p>
            <a:r>
              <a:rPr lang="en-US" sz="3600" dirty="0"/>
              <a:t>Containers and clouds simplify creating, configuring and running the required environments</a:t>
            </a:r>
            <a:endParaRPr lang="en-GB" sz="3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F3CE8A-201C-4C78-4F9C-2818D81E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Container-Based Deployment Environments</a:t>
            </a:r>
            <a:endParaRPr lang="en-GB" dirty="0"/>
          </a:p>
        </p:txBody>
      </p:sp>
      <p:pic>
        <p:nvPicPr>
          <p:cNvPr id="1026" name="Picture 2" descr="Production and Staging deployments · Codefresh | Docs">
            <a:extLst>
              <a:ext uri="{FF2B5EF4-FFF2-40B4-BE49-F238E27FC236}">
                <a16:creationId xmlns:a16="http://schemas.microsoft.com/office/drawing/2014/main" id="{B6850A56-16D1-4A4E-58BE-CA254D3FE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8" y="2874606"/>
            <a:ext cx="11044770" cy="321869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6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3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1941" y="1215581"/>
            <a:ext cx="11815018" cy="5561125"/>
          </a:xfrm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3000"/>
              </a:lnSpc>
            </a:pPr>
            <a:r>
              <a:rPr lang="en-US" sz="3200" dirty="0"/>
              <a:t>Inexperienced developers consider "</a:t>
            </a:r>
            <a:r>
              <a:rPr lang="en-US" sz="3200" i="1" dirty="0"/>
              <a:t>coding == development</a:t>
            </a:r>
            <a:r>
              <a:rPr lang="en-US" sz="3200" dirty="0"/>
              <a:t>"</a:t>
            </a:r>
          </a:p>
          <a:p>
            <a:pPr>
              <a:lnSpc>
                <a:spcPct val="103000"/>
              </a:lnSpc>
            </a:pPr>
            <a:r>
              <a:rPr lang="en-US" sz="3200" dirty="0"/>
              <a:t>Software engineering is </a:t>
            </a:r>
            <a:r>
              <a:rPr lang="en-US" sz="3200" b="1" dirty="0">
                <a:solidFill>
                  <a:schemeClr val="bg1"/>
                </a:solidFill>
              </a:rPr>
              <a:t>not just coding!</a:t>
            </a:r>
          </a:p>
          <a:p>
            <a:pPr lvl="1">
              <a:lnSpc>
                <a:spcPct val="103000"/>
              </a:lnSpc>
            </a:pPr>
            <a:r>
              <a:rPr lang="en-US" sz="3000" dirty="0"/>
              <a:t>In most projects </a:t>
            </a:r>
            <a:r>
              <a:rPr lang="en-US" sz="3000" b="1" dirty="0">
                <a:solidFill>
                  <a:schemeClr val="bg1"/>
                </a:solidFill>
              </a:rPr>
              <a:t>coding is only </a:t>
            </a:r>
            <a:r>
              <a:rPr lang="en-US" sz="3000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20%</a:t>
            </a:r>
            <a:r>
              <a:rPr lang="en-US" sz="3000" dirty="0">
                <a:latin typeface="+mj-lt"/>
                <a:cs typeface="Consolas" pitchFamily="49" charset="0"/>
              </a:rPr>
              <a:t>-</a:t>
            </a:r>
            <a:r>
              <a:rPr lang="en-US" sz="3000" b="1" dirty="0">
                <a:solidFill>
                  <a:schemeClr val="bg1"/>
                </a:solidFill>
                <a:latin typeface="+mj-lt"/>
                <a:cs typeface="Consolas" pitchFamily="49" charset="0"/>
              </a:rPr>
              <a:t>30%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/>
              <a:t>of the project activities!</a:t>
            </a:r>
          </a:p>
          <a:p>
            <a:pPr lvl="1">
              <a:lnSpc>
                <a:spcPct val="103000"/>
              </a:lnSpc>
            </a:pPr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software development process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/>
              <a:t>involves many more</a:t>
            </a:r>
          </a:p>
          <a:p>
            <a:pPr lvl="1">
              <a:lnSpc>
                <a:spcPct val="103000"/>
              </a:lnSpc>
            </a:pPr>
            <a:r>
              <a:rPr lang="en-US" sz="3000" dirty="0"/>
              <a:t>The important decisions about the software are taken during the </a:t>
            </a:r>
            <a:r>
              <a:rPr lang="en-US" sz="3000" b="1" dirty="0">
                <a:solidFill>
                  <a:schemeClr val="bg1"/>
                </a:solidFill>
              </a:rPr>
              <a:t>requirements analysis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software design</a:t>
            </a:r>
            <a:r>
              <a:rPr lang="en-US" sz="3000" dirty="0"/>
              <a:t> phases</a:t>
            </a:r>
            <a:endParaRPr lang="en-US" sz="3000" b="1" dirty="0">
              <a:solidFill>
                <a:schemeClr val="bg1"/>
              </a:solidFill>
            </a:endParaRPr>
          </a:p>
          <a:p>
            <a:pPr lvl="1">
              <a:lnSpc>
                <a:spcPct val="103000"/>
              </a:lnSpc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QA</a:t>
            </a:r>
            <a:r>
              <a:rPr lang="en-US" sz="3000" dirty="0"/>
              <a:t>,</a:t>
            </a:r>
            <a:r>
              <a:rPr lang="en-US" sz="3000" b="1" dirty="0">
                <a:solidFill>
                  <a:schemeClr val="bg1"/>
                </a:solidFill>
              </a:rPr>
              <a:t> testing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integration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reviews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deployment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documentation</a:t>
            </a:r>
            <a:r>
              <a:rPr lang="en-US" sz="3000" dirty="0"/>
              <a:t>, and </a:t>
            </a:r>
            <a:r>
              <a:rPr lang="en-US" sz="3000" b="1" dirty="0">
                <a:solidFill>
                  <a:schemeClr val="bg1"/>
                </a:solidFill>
              </a:rPr>
              <a:t>management</a:t>
            </a:r>
            <a:r>
              <a:rPr lang="en-US" sz="3000" dirty="0"/>
              <a:t> are often disparaged</a:t>
            </a:r>
          </a:p>
          <a:p>
            <a:pPr>
              <a:lnSpc>
                <a:spcPct val="103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Software engineering</a:t>
            </a:r>
            <a:r>
              <a:rPr lang="en-US" sz="3200" b="1" dirty="0"/>
              <a:t> </a:t>
            </a:r>
            <a:r>
              <a:rPr lang="en-US" sz="3200" dirty="0"/>
              <a:t>is about building software </a:t>
            </a:r>
            <a:r>
              <a:rPr lang="en-US" sz="3200" b="1" dirty="0">
                <a:solidFill>
                  <a:schemeClr val="bg1"/>
                </a:solidFill>
              </a:rPr>
              <a:t>professionally</a:t>
            </a:r>
            <a:r>
              <a:rPr lang="en-US" sz="3200" dirty="0"/>
              <a:t>, through a </a:t>
            </a:r>
            <a:r>
              <a:rPr lang="en-US" sz="3200" b="1" dirty="0">
                <a:solidFill>
                  <a:schemeClr val="bg1"/>
                </a:solidFill>
              </a:rPr>
              <a:t>manageable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predictable</a:t>
            </a:r>
            <a:r>
              <a:rPr lang="en-US" sz="3200" dirty="0"/>
              <a:t> process</a:t>
            </a:r>
            <a:endParaRPr lang="en-US" sz="3200" b="1" dirty="0"/>
          </a:p>
        </p:txBody>
      </p:sp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Coding != Software Engineering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DD896537-3A58-96E3-9869-97BA11D1A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2612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84C0CB-D156-D557-7445-18842101B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2E5AB-C43B-C4C8-511D-434140D59B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/>
              <a:t> What is </a:t>
            </a:r>
            <a:r>
              <a:rPr lang="en-US" sz="3500" b="1" dirty="0">
                <a:solidFill>
                  <a:schemeClr val="bg1"/>
                </a:solidFill>
              </a:rPr>
              <a:t>software maintenance</a:t>
            </a:r>
            <a:r>
              <a:rPr lang="en-US" sz="3500" dirty="0"/>
              <a:t>?</a:t>
            </a:r>
          </a:p>
          <a:p>
            <a:pPr lvl="1"/>
            <a:r>
              <a:rPr lang="en-GB" dirty="0"/>
              <a:t>The process of changing a system</a:t>
            </a:r>
            <a:r>
              <a:rPr lang="en-GB" b="1" dirty="0"/>
              <a:t> </a:t>
            </a:r>
            <a:r>
              <a:rPr lang="en-GB" dirty="0"/>
              <a:t>after it has been released</a:t>
            </a:r>
          </a:p>
          <a:p>
            <a:r>
              <a:rPr lang="en-GB" sz="3500" dirty="0"/>
              <a:t> </a:t>
            </a:r>
            <a:r>
              <a:rPr lang="en-GB" sz="3500" b="1" dirty="0">
                <a:solidFill>
                  <a:schemeClr val="bg1"/>
                </a:solidFill>
              </a:rPr>
              <a:t>Reasons</a:t>
            </a:r>
            <a:r>
              <a:rPr lang="en-GB" sz="3500" dirty="0"/>
              <a:t> for maintenance changes</a:t>
            </a:r>
          </a:p>
          <a:p>
            <a:pPr lvl="1"/>
            <a:r>
              <a:rPr lang="en-GB" dirty="0"/>
              <a:t>Fixing bugs and patching security vulnerabilities</a:t>
            </a:r>
          </a:p>
          <a:p>
            <a:pPr lvl="1"/>
            <a:r>
              <a:rPr lang="en-GB" dirty="0"/>
              <a:t>Changing business needs</a:t>
            </a:r>
            <a:r>
              <a:rPr lang="bg-BG" dirty="0"/>
              <a:t>: </a:t>
            </a:r>
            <a:r>
              <a:rPr lang="en-GB" dirty="0"/>
              <a:t>new features and requirements</a:t>
            </a:r>
            <a:endParaRPr lang="bg-BG" b="1" dirty="0"/>
          </a:p>
          <a:p>
            <a:pPr lvl="1"/>
            <a:r>
              <a:rPr lang="en-GB" dirty="0"/>
              <a:t>Adapting to new environments: hardware / platforms / software</a:t>
            </a:r>
          </a:p>
          <a:p>
            <a:r>
              <a:rPr lang="en-GB" sz="3500" dirty="0"/>
              <a:t> Typical </a:t>
            </a:r>
            <a:r>
              <a:rPr lang="en-GB" sz="3500" b="1" dirty="0">
                <a:solidFill>
                  <a:schemeClr val="bg1"/>
                </a:solidFill>
              </a:rPr>
              <a:t>change process</a:t>
            </a:r>
            <a:endParaRPr lang="en-GB" sz="3500" dirty="0"/>
          </a:p>
          <a:p>
            <a:pPr lvl="1"/>
            <a:r>
              <a:rPr lang="en-GB" dirty="0"/>
              <a:t>Analysis </a:t>
            </a:r>
            <a:r>
              <a:rPr lang="en-GB" dirty="0">
                <a:sym typeface="Wingdings" panose="05000000000000000000" pitchFamily="2" charset="2"/>
              </a:rPr>
              <a:t> requirements  issue backlog  prioritization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For each fix: design / re-engineering  code  QA  deploy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0D8E3A-E010-AD9D-25C8-C9E9E1C4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Maintenance</a:t>
            </a:r>
          </a:p>
        </p:txBody>
      </p:sp>
    </p:spTree>
    <p:extLst>
      <p:ext uri="{BB962C8B-B14F-4D97-AF65-F5344CB8AC3E}">
        <p14:creationId xmlns:p14="http://schemas.microsoft.com/office/powerpoint/2010/main" val="11502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214FD8-C70D-69FF-EF9D-4A8DCC2FB0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00F06-09B9-35D3-27BE-8EB0563CB8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Documentation</a:t>
            </a:r>
            <a:r>
              <a:rPr lang="en-US" dirty="0"/>
              <a:t> makes software </a:t>
            </a:r>
            <a:r>
              <a:rPr lang="en-US" b="1" dirty="0">
                <a:solidFill>
                  <a:schemeClr val="bg1"/>
                </a:solidFill>
              </a:rPr>
              <a:t>maintainable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dirty="0"/>
              <a:t>Allow new people to join the development team over the time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Best practices </a:t>
            </a:r>
            <a:r>
              <a:rPr lang="en-US" dirty="0"/>
              <a:t>in software documentation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Visualize</a:t>
            </a:r>
            <a:r>
              <a:rPr lang="en-US" dirty="0"/>
              <a:t> the development process (use a project</a:t>
            </a:r>
            <a:r>
              <a:rPr lang="en-US" b="1" dirty="0"/>
              <a:t> </a:t>
            </a:r>
            <a:r>
              <a:rPr lang="en-US" dirty="0"/>
              <a:t>board)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Written requirements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(in a requirements tracking system)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Design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architecture</a:t>
            </a:r>
            <a:r>
              <a:rPr lang="en-US" dirty="0"/>
              <a:t> documents (e.g., project Wiki)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Code documentation</a:t>
            </a:r>
            <a:r>
              <a:rPr lang="en-US" b="1" dirty="0"/>
              <a:t> </a:t>
            </a:r>
            <a:r>
              <a:rPr lang="en-US" dirty="0"/>
              <a:t>(comments and built-in docs in the code)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management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CI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system</a:t>
            </a:r>
            <a:r>
              <a:rPr lang="en-US" b="1" dirty="0"/>
              <a:t> </a:t>
            </a:r>
            <a:r>
              <a:rPr lang="en-US" dirty="0"/>
              <a:t>(with a dashboard)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User </a:t>
            </a:r>
            <a:r>
              <a:rPr lang="en-US" b="1" dirty="0">
                <a:solidFill>
                  <a:schemeClr val="bg1"/>
                </a:solidFill>
              </a:rPr>
              <a:t>documentation</a:t>
            </a:r>
            <a:r>
              <a:rPr lang="en-US" dirty="0"/>
              <a:t>, installation guide, quick</a:t>
            </a:r>
            <a:r>
              <a:rPr lang="en-US" b="1" dirty="0"/>
              <a:t> </a:t>
            </a:r>
            <a:r>
              <a:rPr lang="en-US" dirty="0"/>
              <a:t>start</a:t>
            </a:r>
            <a:r>
              <a:rPr lang="en-US" b="1" dirty="0"/>
              <a:t> </a:t>
            </a:r>
            <a:r>
              <a:rPr lang="en-US" dirty="0"/>
              <a:t>guide, etc.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01AC1A-74CD-50CA-9BF5-8EF42BDF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4193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5"/>
          <p:cNvSpPr txBox="1"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fld id="{00000000-1234-1234-1234-123412341234}" type="slidenum">
              <a:rPr lang="en-US"/>
              <a:pPr/>
              <a:t>52</a:t>
            </a:fld>
            <a:endParaRPr/>
          </a:p>
        </p:txBody>
      </p:sp>
      <p:sp>
        <p:nvSpPr>
          <p:cNvPr id="787" name="Google Shape;787;p45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t" anchorCtr="0">
            <a:normAutofit/>
          </a:bodyPr>
          <a:lstStyle/>
          <a:p>
            <a:pPr marL="514350" indent="-514350">
              <a:spcBef>
                <a:spcPts val="0"/>
              </a:spcBef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marL="514350" indent="-514350">
              <a:spcBef>
                <a:spcPts val="1200"/>
              </a:spcBef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indent="-514350">
              <a:spcBef>
                <a:spcPts val="1200"/>
              </a:spcBef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lang="en-US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indent="-298577">
              <a:spcBef>
                <a:spcPts val="1200"/>
              </a:spcBef>
              <a:buClr>
                <a:schemeClr val="lt2"/>
              </a:buClr>
              <a:buSzPts val="3398"/>
              <a:buNone/>
            </a:pPr>
            <a:endParaRPr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08000" tIns="36000" rIns="108000" bIns="36000" rtlCol="0" anchor="ctr" anchorCtr="0">
            <a:normAutofit/>
          </a:bodyPr>
          <a:lstStyle/>
          <a:p>
            <a:pPr>
              <a:buSzPts val="3900"/>
            </a:pPr>
            <a:r>
              <a:rPr lang="en-US"/>
              <a:t>Summary</a:t>
            </a:r>
            <a:endParaRPr/>
          </a:p>
        </p:txBody>
      </p:sp>
      <p:grpSp>
        <p:nvGrpSpPr>
          <p:cNvPr id="789" name="Google Shape;789;p45"/>
          <p:cNvGrpSpPr/>
          <p:nvPr/>
        </p:nvGrpSpPr>
        <p:grpSpPr>
          <a:xfrm>
            <a:off x="213504" y="1268761"/>
            <a:ext cx="9692496" cy="5385900"/>
            <a:chOff x="472011" y="1508786"/>
            <a:chExt cx="3799787" cy="4865561"/>
          </a:xfrm>
        </p:grpSpPr>
        <p:sp>
          <p:nvSpPr>
            <p:cNvPr id="790" name="Google Shape;790;p45"/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398">
                <a:solidFill>
                  <a:srgbClr val="FFA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lt2">
                <a:alpha val="40784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398">
                <a:solidFill>
                  <a:srgbClr val="FFA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lt2">
                <a:alpha val="2274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398">
                <a:solidFill>
                  <a:srgbClr val="23446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3" name="Google Shape;793;p45"/>
          <p:cNvSpPr txBox="1"/>
          <p:nvPr/>
        </p:nvSpPr>
        <p:spPr>
          <a:xfrm>
            <a:off x="561000" y="1476811"/>
            <a:ext cx="8990329" cy="4950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950" tIns="35975" rIns="107950" bIns="35975" anchor="t" anchorCtr="0"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Software engineering</a:t>
            </a:r>
            <a:r>
              <a:rPr lang="en-US" sz="2400" dirty="0">
                <a:solidFill>
                  <a:schemeClr val="bg2"/>
                </a:solidFill>
              </a:rPr>
              <a:t> provides knowledge, processes, practices and tools for all the phases in software development lifecycle (SDLC)</a:t>
            </a:r>
            <a:endParaRPr lang="bg-BG" sz="2400" dirty="0">
              <a:solidFill>
                <a:schemeClr val="bg2"/>
              </a:solidFill>
            </a:endParaRP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Software requirements </a:t>
            </a:r>
            <a:r>
              <a:rPr lang="en-US" sz="2400" dirty="0">
                <a:solidFill>
                  <a:schemeClr val="bg2"/>
                </a:solidFill>
              </a:rPr>
              <a:t>describe the functionalities of the software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Software design and architecture </a:t>
            </a:r>
            <a:r>
              <a:rPr lang="en-US" sz="2400" dirty="0">
                <a:solidFill>
                  <a:schemeClr val="bg2"/>
                </a:solidFill>
              </a:rPr>
              <a:t>describe system structure </a:t>
            </a:r>
            <a:r>
              <a:rPr lang="en-US" sz="2400" b="1" dirty="0">
                <a:solidFill>
                  <a:schemeClr val="bg2"/>
                </a:solidFill>
              </a:rPr>
              <a:t>– </a:t>
            </a:r>
            <a:r>
              <a:rPr lang="en-US" sz="2400" dirty="0">
                <a:solidFill>
                  <a:schemeClr val="bg2"/>
                </a:solidFill>
              </a:rPr>
              <a:t>modules and interactions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Software constructions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involves coding, debugging, unit testing, code reviews and integration (including CI)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2"/>
                </a:solidFill>
              </a:rPr>
              <a:t>The </a:t>
            </a:r>
            <a:r>
              <a:rPr lang="en-US" sz="2400" b="1" dirty="0">
                <a:solidFill>
                  <a:schemeClr val="bg1"/>
                </a:solidFill>
              </a:rPr>
              <a:t>QA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engineering</a:t>
            </a:r>
            <a:r>
              <a:rPr lang="en-US" sz="24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process ensures the software works as intended, mostly through testing (manual and automated)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</a:rPr>
              <a:t>Software deployment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ships the software to customers and goes through different deployment environments</a:t>
            </a:r>
            <a:endParaRPr lang="en-US" sz="2400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3708F3-686A-4C25-A440-B7C43691DF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309323" y="3358011"/>
            <a:ext cx="2882677" cy="31197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67F800-7980-E3CA-7188-3C478C8E98B8}"/>
              </a:ext>
            </a:extLst>
          </p:cNvPr>
          <p:cNvGrpSpPr/>
          <p:nvPr/>
        </p:nvGrpSpPr>
        <p:grpSpPr>
          <a:xfrm>
            <a:off x="3615640" y="1631951"/>
            <a:ext cx="8046521" cy="3515966"/>
            <a:chOff x="3642671" y="1549902"/>
            <a:chExt cx="8046521" cy="3515966"/>
          </a:xfrm>
        </p:grpSpPr>
        <p:pic>
          <p:nvPicPr>
            <p:cNvPr id="7" name="Picture 6" descr="A picture containing text, sign, vector graphics&#10;&#10;Description automatically generated">
              <a:extLst>
                <a:ext uri="{FF2B5EF4-FFF2-40B4-BE49-F238E27FC236}">
                  <a16:creationId xmlns:a16="http://schemas.microsoft.com/office/drawing/2014/main" id="{15CE28B1-02BA-4014-E149-BF1EE0944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020" y="1549902"/>
              <a:ext cx="1343039" cy="134303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F82FF4F-4AD2-4B3B-1445-F3C6BA268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1731" y="3840253"/>
              <a:ext cx="1225615" cy="1225615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68CCA8DB-9EFC-F9BC-57AE-81E4F843E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2203" y="3851837"/>
              <a:ext cx="1147961" cy="1147961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A1BC0C9-7A7B-9C5B-B457-3E86E59E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26594" y="3913444"/>
              <a:ext cx="888756" cy="1043936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DBE174DA-A182-7E57-06D4-86AFA26D4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42671" y="3928121"/>
              <a:ext cx="837913" cy="1040168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9B7FFC36-A4BC-7A53-AB82-82C398A47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31780" y="3876626"/>
              <a:ext cx="1257412" cy="1172206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A38ABD5-1637-DC80-A922-DF10E4F75CDE}"/>
                </a:ext>
              </a:extLst>
            </p:cNvPr>
            <p:cNvCxnSpPr>
              <a:cxnSpLocks/>
            </p:cNvCxnSpPr>
            <p:nvPr/>
          </p:nvCxnSpPr>
          <p:spPr>
            <a:xfrm>
              <a:off x="4006848" y="3303052"/>
              <a:ext cx="7097486" cy="0"/>
            </a:xfrm>
            <a:prstGeom prst="line">
              <a:avLst/>
            </a:prstGeom>
            <a:ln w="41275">
              <a:solidFill>
                <a:srgbClr val="FF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9C30DD70-D438-6D27-35D3-8BB874966D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84" y="2319421"/>
            <a:ext cx="3660176" cy="4247149"/>
          </a:xfrm>
          <a:prstGeom prst="rect">
            <a:avLst/>
          </a:prstGeom>
        </p:spPr>
      </p:pic>
      <p:sp>
        <p:nvSpPr>
          <p:cNvPr id="2" name="Google Shape;441;p37">
            <a:extLst>
              <a:ext uri="{FF2B5EF4-FFF2-40B4-BE49-F238E27FC236}">
                <a16:creationId xmlns:a16="http://schemas.microsoft.com/office/drawing/2014/main" id="{2AFB472C-93C2-241B-75FA-457782840F92}"/>
              </a:ext>
            </a:extLst>
          </p:cNvPr>
          <p:cNvSpPr txBox="1">
            <a:spLocks/>
          </p:cNvSpPr>
          <p:nvPr/>
        </p:nvSpPr>
        <p:spPr>
          <a:xfrm>
            <a:off x="809628" y="703244"/>
            <a:ext cx="5916372" cy="1033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 sz="6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rgbClr val="234465"/>
              </a:buClr>
              <a:buSzPts val="8800"/>
            </a:pPr>
            <a:r>
              <a:rPr lang="en-US" sz="8800" dirty="0">
                <a:solidFill>
                  <a:srgbClr val="234465"/>
                </a:solidFill>
              </a:rPr>
              <a:t>Questions?</a:t>
            </a:r>
            <a:endParaRPr lang="en-US" sz="8800" dirty="0"/>
          </a:p>
        </p:txBody>
      </p:sp>
      <p:pic>
        <p:nvPicPr>
          <p:cNvPr id="14" name="Картина 13">
            <a:extLst>
              <a:ext uri="{FF2B5EF4-FFF2-40B4-BE49-F238E27FC236}">
                <a16:creationId xmlns:a16="http://schemas.microsoft.com/office/drawing/2014/main" id="{54B365E9-8FD0-6D5B-2DFC-723EE5DDD5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1341" y="202022"/>
            <a:ext cx="2028825" cy="790575"/>
          </a:xfrm>
          <a:prstGeom prst="rect">
            <a:avLst/>
          </a:prstGeom>
        </p:spPr>
      </p:pic>
      <p:pic>
        <p:nvPicPr>
          <p:cNvPr id="16" name="Картина 15">
            <a:extLst>
              <a:ext uri="{FF2B5EF4-FFF2-40B4-BE49-F238E27FC236}">
                <a16:creationId xmlns:a16="http://schemas.microsoft.com/office/drawing/2014/main" id="{3BD6ABFC-02BF-2D42-B42B-6929222F37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388471"/>
            <a:ext cx="12192000" cy="485775"/>
          </a:xfrm>
          <a:prstGeom prst="rect">
            <a:avLst/>
          </a:prstGeom>
        </p:spPr>
      </p:pic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30364434-BC88-8BF2-427F-4FE8EE39C505}"/>
              </a:ext>
            </a:extLst>
          </p:cNvPr>
          <p:cNvCxnSpPr>
            <a:cxnSpLocks/>
          </p:cNvCxnSpPr>
          <p:nvPr/>
        </p:nvCxnSpPr>
        <p:spPr>
          <a:xfrm>
            <a:off x="3995057" y="3369578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0">
            <a:extLst>
              <a:ext uri="{FF2B5EF4-FFF2-40B4-BE49-F238E27FC236}">
                <a16:creationId xmlns:a16="http://schemas.microsoft.com/office/drawing/2014/main" id="{7F46A931-7F52-CE7B-C719-B4386522EE3A}"/>
              </a:ext>
            </a:extLst>
          </p:cNvPr>
          <p:cNvCxnSpPr>
            <a:cxnSpLocks/>
          </p:cNvCxnSpPr>
          <p:nvPr/>
        </p:nvCxnSpPr>
        <p:spPr>
          <a:xfrm>
            <a:off x="5177681" y="3369578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Картина 20" descr="Картина, която съдържа Графика, Шрифт, лого, символ&#10;&#10;Описанието е генерирано автоматично">
            <a:extLst>
              <a:ext uri="{FF2B5EF4-FFF2-40B4-BE49-F238E27FC236}">
                <a16:creationId xmlns:a16="http://schemas.microsoft.com/office/drawing/2014/main" id="{A0F1A5E8-3712-95C2-131C-36FF495975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0629" y="3948492"/>
            <a:ext cx="1372591" cy="1138627"/>
          </a:xfrm>
          <a:prstGeom prst="rect">
            <a:avLst/>
          </a:prstGeom>
        </p:spPr>
      </p:pic>
      <p:cxnSp>
        <p:nvCxnSpPr>
          <p:cNvPr id="23" name="Straight Connector 30">
            <a:extLst>
              <a:ext uri="{FF2B5EF4-FFF2-40B4-BE49-F238E27FC236}">
                <a16:creationId xmlns:a16="http://schemas.microsoft.com/office/drawing/2014/main" id="{9D08B1A4-D166-110A-7B9D-315EDC91E8B4}"/>
              </a:ext>
            </a:extLst>
          </p:cNvPr>
          <p:cNvCxnSpPr>
            <a:cxnSpLocks/>
          </p:cNvCxnSpPr>
          <p:nvPr/>
        </p:nvCxnSpPr>
        <p:spPr>
          <a:xfrm>
            <a:off x="6309153" y="3388635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0">
            <a:extLst>
              <a:ext uri="{FF2B5EF4-FFF2-40B4-BE49-F238E27FC236}">
                <a16:creationId xmlns:a16="http://schemas.microsoft.com/office/drawing/2014/main" id="{6F0CC8C0-581F-27B6-CDEB-1C66EC8FDFB7}"/>
              </a:ext>
            </a:extLst>
          </p:cNvPr>
          <p:cNvCxnSpPr>
            <a:cxnSpLocks/>
          </p:cNvCxnSpPr>
          <p:nvPr/>
        </p:nvCxnSpPr>
        <p:spPr>
          <a:xfrm>
            <a:off x="7477508" y="3396269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0">
            <a:extLst>
              <a:ext uri="{FF2B5EF4-FFF2-40B4-BE49-F238E27FC236}">
                <a16:creationId xmlns:a16="http://schemas.microsoft.com/office/drawing/2014/main" id="{91709B8E-E2C3-D986-7CAA-59918CF8E0C4}"/>
              </a:ext>
            </a:extLst>
          </p:cNvPr>
          <p:cNvCxnSpPr>
            <a:cxnSpLocks/>
          </p:cNvCxnSpPr>
          <p:nvPr/>
        </p:nvCxnSpPr>
        <p:spPr>
          <a:xfrm>
            <a:off x="8644804" y="3396269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0">
            <a:extLst>
              <a:ext uri="{FF2B5EF4-FFF2-40B4-BE49-F238E27FC236}">
                <a16:creationId xmlns:a16="http://schemas.microsoft.com/office/drawing/2014/main" id="{E5FFC889-1C17-FEEB-7171-76E0E72E3DCD}"/>
              </a:ext>
            </a:extLst>
          </p:cNvPr>
          <p:cNvCxnSpPr>
            <a:cxnSpLocks/>
          </p:cNvCxnSpPr>
          <p:nvPr/>
        </p:nvCxnSpPr>
        <p:spPr>
          <a:xfrm>
            <a:off x="9831592" y="3396269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0">
            <a:extLst>
              <a:ext uri="{FF2B5EF4-FFF2-40B4-BE49-F238E27FC236}">
                <a16:creationId xmlns:a16="http://schemas.microsoft.com/office/drawing/2014/main" id="{8F8611B9-5CC9-46F8-E571-FEF7E45551D8}"/>
              </a:ext>
            </a:extLst>
          </p:cNvPr>
          <p:cNvCxnSpPr>
            <a:cxnSpLocks/>
          </p:cNvCxnSpPr>
          <p:nvPr/>
        </p:nvCxnSpPr>
        <p:spPr>
          <a:xfrm>
            <a:off x="11069683" y="3381015"/>
            <a:ext cx="0" cy="294118"/>
          </a:xfrm>
          <a:prstGeom prst="line">
            <a:avLst/>
          </a:prstGeom>
          <a:ln w="41275">
            <a:solidFill>
              <a:srgbClr val="FFA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Графика 5">
            <a:extLst>
              <a:ext uri="{FF2B5EF4-FFF2-40B4-BE49-F238E27FC236}">
                <a16:creationId xmlns:a16="http://schemas.microsoft.com/office/drawing/2014/main" id="{8B9E0C35-F16B-54EB-B2E3-02C9E608CE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01696" y="4014078"/>
            <a:ext cx="857980" cy="104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6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085D2-301C-D855-6375-DC447ABCB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629804C-BF3D-66BA-9097-BE92BD49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SoftUni</a:t>
            </a:r>
            <a:r>
              <a:rPr lang="en-GB" b="1" dirty="0"/>
              <a:t> Diamond Partners</a:t>
            </a:r>
            <a:endParaRPr lang="en-US" dirty="0"/>
          </a:p>
        </p:txBody>
      </p:sp>
      <p:pic>
        <p:nvPicPr>
          <p:cNvPr id="6" name="Picture 5" descr="A picture containing logo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92C06A0-B1BF-1310-EB3F-B37FB454D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832" y="1383837"/>
            <a:ext cx="2786198" cy="1620135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D5F7E69F-916E-E7FD-07B0-C84410BDE8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663" y="4452317"/>
            <a:ext cx="3119573" cy="1444168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2C192C54-107A-E9CB-0B22-954F235E7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7" y="5624346"/>
            <a:ext cx="3914056" cy="882654"/>
          </a:xfrm>
          <a:prstGeom prst="rect">
            <a:avLst/>
          </a:prstGeom>
        </p:spPr>
      </p:pic>
      <p:pic>
        <p:nvPicPr>
          <p:cNvPr id="15" name="Picture 14">
            <a:hlinkClick r:id="rId8"/>
            <a:extLst>
              <a:ext uri="{FF2B5EF4-FFF2-40B4-BE49-F238E27FC236}">
                <a16:creationId xmlns:a16="http://schemas.microsoft.com/office/drawing/2014/main" id="{45E3E7FC-2B32-01E7-FFCA-DACB5E28FAE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5" b="33481"/>
          <a:stretch/>
        </p:blipFill>
        <p:spPr>
          <a:xfrm>
            <a:off x="7980566" y="5431126"/>
            <a:ext cx="4127549" cy="1284289"/>
          </a:xfrm>
          <a:prstGeom prst="rect">
            <a:avLst/>
          </a:prstGeom>
        </p:spPr>
      </p:pic>
      <p:pic>
        <p:nvPicPr>
          <p:cNvPr id="3" name="Picture 5" descr="A green and orange 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F1810EF9-5676-6FC8-AA7F-C2695A7435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36" y="3404405"/>
            <a:ext cx="3150159" cy="1973054"/>
          </a:xfrm>
          <a:prstGeom prst="rect">
            <a:avLst/>
          </a:prstGeom>
        </p:spPr>
      </p:pic>
      <p:pic>
        <p:nvPicPr>
          <p:cNvPr id="7" name="Picture 3">
            <a:hlinkClick r:id="rId12"/>
            <a:extLst>
              <a:ext uri="{FF2B5EF4-FFF2-40B4-BE49-F238E27FC236}">
                <a16:creationId xmlns:a16="http://schemas.microsoft.com/office/drawing/2014/main" id="{8B513D91-B017-2182-5AF4-6301891366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877" y="1190635"/>
            <a:ext cx="3990123" cy="1379608"/>
          </a:xfrm>
          <a:prstGeom prst="rect">
            <a:avLst/>
          </a:prstGeom>
        </p:spPr>
      </p:pic>
      <p:pic>
        <p:nvPicPr>
          <p:cNvPr id="14" name="Картина 13" descr="Картина, която съдържа червен, Графика, Шрифт, дизайн">
            <a:hlinkClick r:id="rId14"/>
            <a:extLst>
              <a:ext uri="{FF2B5EF4-FFF2-40B4-BE49-F238E27FC236}">
                <a16:creationId xmlns:a16="http://schemas.microsoft.com/office/drawing/2014/main" id="{289FFBCA-F5A8-E200-5772-B8297CB4DA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23" y="1878014"/>
            <a:ext cx="3610444" cy="1023778"/>
          </a:xfrm>
          <a:prstGeom prst="rect">
            <a:avLst/>
          </a:prstGeom>
        </p:spPr>
      </p:pic>
      <p:pic>
        <p:nvPicPr>
          <p:cNvPr id="4" name="Картина 3" descr="Картина, която съдържа текст, Шрифт, екранна снимка, номер">
            <a:extLst>
              <a:ext uri="{FF2B5EF4-FFF2-40B4-BE49-F238E27FC236}">
                <a16:creationId xmlns:a16="http://schemas.microsoft.com/office/drawing/2014/main" id="{315CB780-F614-6AAB-62D3-20700692FB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276" y="2438753"/>
            <a:ext cx="2102030" cy="973287"/>
          </a:xfrm>
          <a:prstGeom prst="rect">
            <a:avLst/>
          </a:prstGeom>
        </p:spPr>
      </p:pic>
      <p:pic>
        <p:nvPicPr>
          <p:cNvPr id="10" name="Graphic 9">
            <a:hlinkClick r:id="rId17"/>
            <a:extLst>
              <a:ext uri="{FF2B5EF4-FFF2-40B4-BE49-F238E27FC236}">
                <a16:creationId xmlns:a16="http://schemas.microsoft.com/office/drawing/2014/main" id="{C903B251-B381-5CD5-1234-5DAF13628F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6717" y="3821811"/>
            <a:ext cx="4746000" cy="81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58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>
            <a:extLst>
              <a:ext uri="{FF2B5EF4-FFF2-40B4-BE49-F238E27FC236}">
                <a16:creationId xmlns:a16="http://schemas.microsoft.com/office/drawing/2014/main" id="{34114123-C942-490F-A6BB-FD3CFFFE4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lvl1pPr algn="r">
              <a:defRPr sz="1000"/>
            </a:lvl1pPr>
          </a:lstStyle>
          <a:p>
            <a:fld id="{2BF067CD-8E6B-4360-9AA8-C5DF2A48A6D1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529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48C3C93-90A1-4D31-BEA6-B54D1106CE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76000" y="6507000"/>
            <a:ext cx="444444" cy="16534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/>
              <a:t>This course (slides, examples, demos, exercises, homework, documents, videos and other assets) is </a:t>
            </a:r>
            <a:r>
              <a:rPr lang="en-US" b="1"/>
              <a:t>copyrighted content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Unauthorized copy, reproduction or use is illegal</a:t>
            </a:r>
          </a:p>
          <a:p>
            <a:pPr>
              <a:lnSpc>
                <a:spcPct val="120000"/>
              </a:lnSpc>
            </a:pPr>
            <a:r>
              <a:rPr lang="en-US"/>
              <a:t>© SoftUni – </a:t>
            </a:r>
            <a:r>
              <a:rPr lang="en-US">
                <a:hlinkClick r:id="rId3"/>
              </a:rPr>
              <a:t>https://about.softuni.bg/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© Software University – </a:t>
            </a:r>
            <a:r>
              <a:rPr lang="en-US">
                <a:hlinkClick r:id="rId4"/>
              </a:rPr>
              <a:t>https://softuni.bg</a:t>
            </a:r>
            <a:endParaRPr lang="bg-BG"/>
          </a:p>
        </p:txBody>
      </p:sp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License</a:t>
            </a:r>
            <a:endParaRPr lang="bg-BG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A10A2585-858C-4B1E-8846-27CF1C15729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engineering </a:t>
            </a:r>
            <a:r>
              <a:rPr lang="en-US" dirty="0"/>
              <a:t>is an engineering discipline aimed to provide knowledge, processes, practices</a:t>
            </a:r>
            <a:r>
              <a:rPr lang="bg-BG" dirty="0"/>
              <a:t>,</a:t>
            </a:r>
            <a:r>
              <a:rPr lang="en-US" dirty="0"/>
              <a:t> and tools for</a:t>
            </a:r>
            <a:endParaRPr lang="bg-BG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Defining software </a:t>
            </a:r>
            <a:r>
              <a:rPr lang="en-US" b="1" dirty="0">
                <a:solidFill>
                  <a:schemeClr val="bg1"/>
                </a:solidFill>
              </a:rPr>
              <a:t>requirements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Creating software </a:t>
            </a:r>
            <a:r>
              <a:rPr lang="en-US" b="1" dirty="0">
                <a:solidFill>
                  <a:schemeClr val="bg1"/>
                </a:solidFill>
              </a:rPr>
              <a:t>design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construction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testing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QA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deployment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Software </a:t>
            </a:r>
            <a:r>
              <a:rPr lang="en-US" b="1" dirty="0">
                <a:solidFill>
                  <a:schemeClr val="bg1"/>
                </a:solidFill>
              </a:rPr>
              <a:t>maintenance</a:t>
            </a:r>
            <a:r>
              <a:rPr lang="en-US" dirty="0"/>
              <a:t> tasks</a:t>
            </a:r>
            <a:endParaRPr lang="bg-BG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Managing the </a:t>
            </a:r>
            <a:r>
              <a:rPr lang="en-US" b="1" dirty="0">
                <a:solidFill>
                  <a:schemeClr val="bg1"/>
                </a:solidFill>
              </a:rPr>
              <a:t>development process</a:t>
            </a:r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Engineering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3DF259D3-A59E-011B-15D0-C9A2D21F4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7927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1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3000"/>
              </a:lnSpc>
              <a:buClr>
                <a:schemeClr val="tx1"/>
              </a:buClr>
            </a:pPr>
            <a:r>
              <a:rPr lang="en-US" sz="3400" dirty="0"/>
              <a:t>The </a:t>
            </a:r>
            <a:r>
              <a:rPr lang="en-US" sz="3400" b="1" dirty="0">
                <a:solidFill>
                  <a:schemeClr val="bg1"/>
                </a:solidFill>
              </a:rPr>
              <a:t>Software Development Lifecycle </a:t>
            </a:r>
            <a:r>
              <a:rPr lang="en-US" sz="3400" dirty="0"/>
              <a:t>(</a:t>
            </a:r>
            <a:r>
              <a:rPr lang="en-US" sz="3400" b="1" dirty="0">
                <a:solidFill>
                  <a:schemeClr val="bg1"/>
                </a:solidFill>
              </a:rPr>
              <a:t>SDLC</a:t>
            </a:r>
            <a:r>
              <a:rPr lang="en-US" sz="3400" dirty="0"/>
              <a:t>)</a:t>
            </a:r>
          </a:p>
          <a:p>
            <a:pPr lvl="1">
              <a:lnSpc>
                <a:spcPct val="103000"/>
              </a:lnSpc>
              <a:buClr>
                <a:schemeClr val="tx1"/>
              </a:buClr>
            </a:pPr>
            <a:r>
              <a:rPr lang="en-US" sz="3200" dirty="0"/>
              <a:t>Analyzing and defining software </a:t>
            </a:r>
            <a:r>
              <a:rPr lang="en-US" sz="3200" b="1" dirty="0">
                <a:solidFill>
                  <a:schemeClr val="bg1"/>
                </a:solidFill>
              </a:rPr>
              <a:t>requirements</a:t>
            </a:r>
          </a:p>
          <a:p>
            <a:pPr lvl="1">
              <a:lnSpc>
                <a:spcPct val="103000"/>
              </a:lnSpc>
              <a:buClr>
                <a:schemeClr val="tx1"/>
              </a:buClr>
            </a:pPr>
            <a:r>
              <a:rPr lang="en-US" sz="3200" dirty="0"/>
              <a:t>Creating software </a:t>
            </a:r>
            <a:r>
              <a:rPr lang="en-US" sz="3200" b="1" dirty="0">
                <a:solidFill>
                  <a:schemeClr val="bg1"/>
                </a:solidFill>
              </a:rPr>
              <a:t>architecture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design</a:t>
            </a:r>
          </a:p>
          <a:p>
            <a:pPr lvl="1">
              <a:lnSpc>
                <a:spcPct val="103000"/>
              </a:lnSpc>
              <a:buClr>
                <a:schemeClr val="tx1"/>
              </a:buClr>
            </a:pPr>
            <a:r>
              <a:rPr lang="en-US" sz="3200" dirty="0"/>
              <a:t>Software </a:t>
            </a:r>
            <a:r>
              <a:rPr lang="en-US" sz="3200" b="1" dirty="0">
                <a:solidFill>
                  <a:schemeClr val="bg1"/>
                </a:solidFill>
              </a:rPr>
              <a:t>construction</a:t>
            </a:r>
          </a:p>
          <a:p>
            <a:pPr lvl="1">
              <a:lnSpc>
                <a:spcPct val="103000"/>
              </a:lnSpc>
              <a:buClr>
                <a:schemeClr val="tx1"/>
              </a:buClr>
            </a:pPr>
            <a:r>
              <a:rPr lang="en-US" sz="3200" dirty="0"/>
              <a:t>Software </a:t>
            </a:r>
            <a:r>
              <a:rPr lang="en-US" sz="3200" b="1" dirty="0">
                <a:solidFill>
                  <a:schemeClr val="bg1"/>
                </a:solidFill>
              </a:rPr>
              <a:t>testing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bg1"/>
                </a:solidFill>
              </a:rPr>
              <a:t>QA</a:t>
            </a:r>
          </a:p>
          <a:p>
            <a:pPr lvl="1">
              <a:lnSpc>
                <a:spcPct val="103000"/>
              </a:lnSpc>
              <a:buClr>
                <a:schemeClr val="tx1"/>
              </a:buClr>
            </a:pPr>
            <a:r>
              <a:rPr lang="en-US" sz="3200" dirty="0"/>
              <a:t>Software </a:t>
            </a:r>
            <a:r>
              <a:rPr lang="en-US" sz="3200" b="1" dirty="0">
                <a:solidFill>
                  <a:schemeClr val="bg1"/>
                </a:solidFill>
              </a:rPr>
              <a:t>deployment</a:t>
            </a:r>
          </a:p>
          <a:p>
            <a:pPr lvl="1">
              <a:lnSpc>
                <a:spcPct val="103000"/>
              </a:lnSpc>
              <a:buClr>
                <a:schemeClr val="tx1"/>
              </a:buClr>
            </a:pPr>
            <a:r>
              <a:rPr lang="en-US" sz="3200" dirty="0"/>
              <a:t>Software </a:t>
            </a:r>
            <a:r>
              <a:rPr lang="en-US" sz="3200" b="1" dirty="0">
                <a:solidFill>
                  <a:schemeClr val="bg1"/>
                </a:solidFill>
              </a:rPr>
              <a:t>maintenance</a:t>
            </a:r>
            <a:endParaRPr lang="en-US" sz="3200" dirty="0"/>
          </a:p>
          <a:p>
            <a:pPr>
              <a:lnSpc>
                <a:spcPct val="103000"/>
              </a:lnSpc>
              <a:buClr>
                <a:schemeClr val="tx1"/>
              </a:buClr>
            </a:pPr>
            <a:r>
              <a:rPr lang="en-US" sz="3400" dirty="0"/>
              <a:t>Methodologies manage the </a:t>
            </a:r>
            <a:r>
              <a:rPr lang="en-US" sz="3400" b="1" dirty="0">
                <a:solidFill>
                  <a:schemeClr val="bg1"/>
                </a:solidFill>
              </a:rPr>
              <a:t>development process</a:t>
            </a:r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Lifecycle (SDLC)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3DF259D3-A59E-011B-15D0-C9A2D21F4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549671-440B-606C-38D7-B1CE5A269179}"/>
              </a:ext>
            </a:extLst>
          </p:cNvPr>
          <p:cNvGrpSpPr/>
          <p:nvPr/>
        </p:nvGrpSpPr>
        <p:grpSpPr>
          <a:xfrm>
            <a:off x="8812615" y="2799000"/>
            <a:ext cx="3252650" cy="3127550"/>
            <a:chOff x="3999563" y="536975"/>
            <a:chExt cx="4189697" cy="40285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1378A3-C23D-211C-5E55-68C5BF82D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9563" y="536975"/>
              <a:ext cx="4189697" cy="4028555"/>
            </a:xfrm>
            <a:prstGeom prst="ellipse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09BBD1-A2F6-7E58-8318-5AF0016514F2}"/>
                </a:ext>
              </a:extLst>
            </p:cNvPr>
            <p:cNvSpPr txBox="1"/>
            <p:nvPr/>
          </p:nvSpPr>
          <p:spPr>
            <a:xfrm>
              <a:off x="5114065" y="2019657"/>
              <a:ext cx="1994063" cy="123240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none" lIns="144000" tIns="108000" rIns="144000" bIns="108000" rtlCol="0">
              <a:spAutoFit/>
            </a:bodyPr>
            <a:lstStyle/>
            <a:p>
              <a:pPr algn="ctr" eaLnBrk="0" hangingPunct="0"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4800" b="1" dirty="0"/>
                <a:t>SDLC</a:t>
              </a:r>
              <a:endParaRPr lang="en-GB" sz="4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79101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DF561-20EE-421B-BC5C-4DB7BABD9295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en-US" sz="3800" dirty="0"/>
              <a:t>Requirements, User Stories, Prototypes, Specification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Software Requirements Analysis</a:t>
            </a:r>
            <a:endParaRPr lang="bg-BG" dirty="0"/>
          </a:p>
        </p:txBody>
      </p:sp>
      <p:pic>
        <p:nvPicPr>
          <p:cNvPr id="3" name="Graphic 2" descr="Checklist with solid fill">
            <a:extLst>
              <a:ext uri="{FF2B5EF4-FFF2-40B4-BE49-F238E27FC236}">
                <a16:creationId xmlns:a16="http://schemas.microsoft.com/office/drawing/2014/main" id="{6028F8C9-2F2B-4D91-B77D-AFFDB8790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9900" y="1449000"/>
            <a:ext cx="2392200" cy="23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2638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7" name="Rectangle 3"/>
          <p:cNvSpPr>
            <a:spLocks noGrp="1" noChangeArrowheads="1"/>
          </p:cNvSpPr>
          <p:nvPr>
            <p:ph type="body" sz="quarter" idx="10"/>
          </p:nvPr>
        </p:nvSpPr>
        <p:spPr>
          <a:noFill/>
          <a:ln/>
          <a:effectLst/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Software requirements </a:t>
            </a:r>
            <a:r>
              <a:rPr lang="en-US" sz="3400" dirty="0"/>
              <a:t>describe the functionality of </a:t>
            </a:r>
            <a:br>
              <a:rPr lang="bg-BG" sz="3400" dirty="0"/>
            </a:br>
            <a:r>
              <a:rPr lang="en-US" sz="3400" dirty="0"/>
              <a:t>the software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Answer the question "</a:t>
            </a:r>
            <a:r>
              <a:rPr lang="en-US" sz="3200" b="1" dirty="0">
                <a:solidFill>
                  <a:schemeClr val="bg1"/>
                </a:solidFill>
              </a:rPr>
              <a:t>what shall it do?</a:t>
            </a:r>
            <a:r>
              <a:rPr lang="en-US" sz="3200" dirty="0"/>
              <a:t>", not "</a:t>
            </a:r>
            <a:r>
              <a:rPr lang="en-US" sz="3200" b="1" dirty="0">
                <a:solidFill>
                  <a:schemeClr val="bg1"/>
                </a:solidFill>
              </a:rPr>
              <a:t>how shall it do it?</a:t>
            </a:r>
            <a:r>
              <a:rPr lang="en-US" sz="3200" dirty="0"/>
              <a:t>"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dirty="0"/>
              <a:t>Define </a:t>
            </a:r>
            <a:r>
              <a:rPr lang="en-US" sz="3200" b="1" dirty="0">
                <a:solidFill>
                  <a:schemeClr val="bg1"/>
                </a:solidFill>
              </a:rPr>
              <a:t>constraints</a:t>
            </a:r>
            <a:r>
              <a:rPr lang="en-US" sz="3200" dirty="0"/>
              <a:t> on the </a:t>
            </a:r>
            <a:r>
              <a:rPr lang="en-US" sz="3200" b="1" dirty="0">
                <a:solidFill>
                  <a:schemeClr val="bg1"/>
                </a:solidFill>
              </a:rPr>
              <a:t>system</a:t>
            </a:r>
            <a:endParaRPr lang="bg-BG" sz="32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</a:pPr>
            <a:r>
              <a:rPr lang="en-US" sz="3400" dirty="0"/>
              <a:t>Two kinds of </a:t>
            </a:r>
            <a:r>
              <a:rPr lang="en-US" sz="3400" b="1" dirty="0">
                <a:solidFill>
                  <a:schemeClr val="bg1"/>
                </a:solidFill>
              </a:rPr>
              <a:t>requirements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Functional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requirements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Product functions, enabling users to achieve their tasks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Non-functional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/>
              <a:t>requirements</a:t>
            </a:r>
          </a:p>
          <a:p>
            <a:pPr lvl="2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Reliability, efficiency, usability, maintainability, etc.</a:t>
            </a:r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vert="horz" lIns="92075" tIns="46038" rIns="92075" bIns="46038" rtlCol="0" anchor="ctr" anchorCtr="0">
            <a:normAutofit/>
          </a:bodyPr>
          <a:lstStyle/>
          <a:p>
            <a:r>
              <a:rPr lang="en-US" dirty="0"/>
              <a:t>Software Requirements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ADB7DAB5-84BA-D2B5-CD76-D7817AD4C3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4618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8133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21038</TotalTime>
  <Words>4295</Words>
  <Application>Microsoft Office PowerPoint</Application>
  <PresentationFormat>Widescreen</PresentationFormat>
  <Paragraphs>589</Paragraphs>
  <Slides>56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Carlito</vt:lpstr>
      <vt:lpstr>Consolas</vt:lpstr>
      <vt:lpstr>Noto Sans Symbols</vt:lpstr>
      <vt:lpstr>Wingdings</vt:lpstr>
      <vt:lpstr>Wingdings 2</vt:lpstr>
      <vt:lpstr>SoftUni</vt:lpstr>
      <vt:lpstr>Software Engineering Fundamentals</vt:lpstr>
      <vt:lpstr>Have a Question?</vt:lpstr>
      <vt:lpstr>Table of Contents</vt:lpstr>
      <vt:lpstr>Software Development Lifecycle (SDLC)</vt:lpstr>
      <vt:lpstr>Coding != Software Engineering</vt:lpstr>
      <vt:lpstr>Software Engineering</vt:lpstr>
      <vt:lpstr>Software Development Lifecycle (SDLC)</vt:lpstr>
      <vt:lpstr>Software Requirements Analysis</vt:lpstr>
      <vt:lpstr>Software Requirements</vt:lpstr>
      <vt:lpstr>Requirements Analysis</vt:lpstr>
      <vt:lpstr>UI Prototype – Example</vt:lpstr>
      <vt:lpstr>SRS – Example</vt:lpstr>
      <vt:lpstr>User Story – Example</vt:lpstr>
      <vt:lpstr>Software Requirements Change Over Time</vt:lpstr>
      <vt:lpstr>Live Demo</vt:lpstr>
      <vt:lpstr>Software Architecture and Design</vt:lpstr>
      <vt:lpstr>Software Architecture and Software Design</vt:lpstr>
      <vt:lpstr>Software Architecture and Software Design</vt:lpstr>
      <vt:lpstr>System Architecture</vt:lpstr>
      <vt:lpstr>System Architecture Diagram</vt:lpstr>
      <vt:lpstr>Software Architecture Diagram</vt:lpstr>
      <vt:lpstr>Software Design</vt:lpstr>
      <vt:lpstr>UML Class Diagram</vt:lpstr>
      <vt:lpstr>Flowchart Diagram</vt:lpstr>
      <vt:lpstr>Software Design Document (SDD)</vt:lpstr>
      <vt:lpstr>Software Design Document (SDD)</vt:lpstr>
      <vt:lpstr>Live Demo</vt:lpstr>
      <vt:lpstr>Software Construction</vt:lpstr>
      <vt:lpstr>Software Construction</vt:lpstr>
      <vt:lpstr>Writing the Code</vt:lpstr>
      <vt:lpstr>Testing the Code</vt:lpstr>
      <vt:lpstr>Debugging</vt:lpstr>
      <vt:lpstr>Software Verification Activities</vt:lpstr>
      <vt:lpstr>Code Reviews</vt:lpstr>
      <vt:lpstr>Code Reviews</vt:lpstr>
      <vt:lpstr>Software Integration</vt:lpstr>
      <vt:lpstr>Software Integration Strategies</vt:lpstr>
      <vt:lpstr>Continuous Integration (CI)</vt:lpstr>
      <vt:lpstr>CI/CD Pipeline</vt:lpstr>
      <vt:lpstr>Software Quality Assurance (QA)</vt:lpstr>
      <vt:lpstr>Software Quality Assurance (QA)</vt:lpstr>
      <vt:lpstr>Quality Assurance (QA) Engineers</vt:lpstr>
      <vt:lpstr>Bugs and Bug Tracking</vt:lpstr>
      <vt:lpstr>Test Plan, Test Scenarios and Test Cases</vt:lpstr>
      <vt:lpstr>Manual and Automation Testing</vt:lpstr>
      <vt:lpstr>Deployment and Maintenance</vt:lpstr>
      <vt:lpstr>Software Deployment</vt:lpstr>
      <vt:lpstr>Deployment Environments</vt:lpstr>
      <vt:lpstr>Container-Based Deployment Environments</vt:lpstr>
      <vt:lpstr>Software Maintenance</vt:lpstr>
      <vt:lpstr>Software Documentation</vt:lpstr>
      <vt:lpstr>Summary</vt:lpstr>
      <vt:lpstr>PowerPoint Presentation</vt:lpstr>
      <vt:lpstr>SoftUni Diamond Partners</vt:lpstr>
      <vt:lpstr>Trainings @ Software University (SoftUni)</vt:lpstr>
      <vt:lpstr>License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Fundamentals</dc:title>
  <dc:subject>Software Development</dc:subject>
  <dc:creator>Software University</dc:creator>
  <cp:keywords>Software Engineering Fundamentals</cp:keywords>
  <dc:description>© SoftUni – https://softuni.org_x000d_
© Software University – https://softuni.bg_x000d_
_x000d_
Copyrighted document. Unauthorized copy, reproduction or use is not permitted.</dc:description>
  <cp:lastModifiedBy>Rositsa Nenova</cp:lastModifiedBy>
  <cp:revision>421</cp:revision>
  <dcterms:created xsi:type="dcterms:W3CDTF">2018-05-23T13:08:44Z</dcterms:created>
  <dcterms:modified xsi:type="dcterms:W3CDTF">2025-09-03T18:10:46Z</dcterms:modified>
  <cp:category/>
</cp:coreProperties>
</file>